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8"/>
  </p:notesMasterIdLst>
  <p:sldIdLst>
    <p:sldId id="256" r:id="rId2"/>
    <p:sldId id="2468" r:id="rId3"/>
    <p:sldId id="2987" r:id="rId4"/>
    <p:sldId id="1874" r:id="rId5"/>
    <p:sldId id="4070" r:id="rId6"/>
    <p:sldId id="4071" r:id="rId7"/>
    <p:sldId id="4077" r:id="rId8"/>
    <p:sldId id="4069" r:id="rId9"/>
    <p:sldId id="260" r:id="rId10"/>
    <p:sldId id="1426" r:id="rId11"/>
    <p:sldId id="1427" r:id="rId12"/>
    <p:sldId id="1428" r:id="rId13"/>
    <p:sldId id="1653" r:id="rId14"/>
    <p:sldId id="4028" r:id="rId15"/>
    <p:sldId id="323" r:id="rId16"/>
    <p:sldId id="286" r:id="rId17"/>
    <p:sldId id="287" r:id="rId18"/>
    <p:sldId id="305" r:id="rId19"/>
    <p:sldId id="261" r:id="rId20"/>
    <p:sldId id="314" r:id="rId21"/>
    <p:sldId id="298" r:id="rId22"/>
    <p:sldId id="4040" r:id="rId23"/>
    <p:sldId id="297" r:id="rId24"/>
    <p:sldId id="299" r:id="rId25"/>
    <p:sldId id="300" r:id="rId26"/>
    <p:sldId id="336" r:id="rId27"/>
    <p:sldId id="340" r:id="rId28"/>
    <p:sldId id="339" r:id="rId29"/>
    <p:sldId id="2100" r:id="rId30"/>
    <p:sldId id="263" r:id="rId31"/>
    <p:sldId id="341" r:id="rId32"/>
    <p:sldId id="343" r:id="rId33"/>
    <p:sldId id="344" r:id="rId34"/>
    <p:sldId id="3226" r:id="rId35"/>
    <p:sldId id="3225" r:id="rId36"/>
    <p:sldId id="345" r:id="rId37"/>
    <p:sldId id="3442" r:id="rId38"/>
    <p:sldId id="3443" r:id="rId39"/>
    <p:sldId id="347" r:id="rId40"/>
    <p:sldId id="3731" r:id="rId41"/>
    <p:sldId id="3441" r:id="rId42"/>
    <p:sldId id="342" r:id="rId43"/>
    <p:sldId id="2101" r:id="rId44"/>
    <p:sldId id="264" r:id="rId45"/>
    <p:sldId id="352" r:id="rId46"/>
    <p:sldId id="353" r:id="rId47"/>
    <p:sldId id="401" r:id="rId48"/>
    <p:sldId id="402" r:id="rId49"/>
    <p:sldId id="403" r:id="rId50"/>
    <p:sldId id="405" r:id="rId51"/>
    <p:sldId id="406" r:id="rId52"/>
    <p:sldId id="407" r:id="rId53"/>
    <p:sldId id="408" r:id="rId54"/>
    <p:sldId id="409" r:id="rId55"/>
    <p:sldId id="410" r:id="rId56"/>
    <p:sldId id="411" r:id="rId57"/>
    <p:sldId id="477" r:id="rId58"/>
    <p:sldId id="412" r:id="rId59"/>
    <p:sldId id="543" r:id="rId60"/>
    <p:sldId id="544" r:id="rId61"/>
    <p:sldId id="546" r:id="rId62"/>
    <p:sldId id="2102" r:id="rId63"/>
    <p:sldId id="547" r:id="rId64"/>
    <p:sldId id="548" r:id="rId65"/>
    <p:sldId id="549" r:id="rId66"/>
    <p:sldId id="550" r:id="rId67"/>
    <p:sldId id="551" r:id="rId68"/>
    <p:sldId id="552" r:id="rId69"/>
    <p:sldId id="553" r:id="rId70"/>
    <p:sldId id="621" r:id="rId71"/>
    <p:sldId id="622" r:id="rId72"/>
    <p:sldId id="623" r:id="rId73"/>
    <p:sldId id="624" r:id="rId74"/>
    <p:sldId id="625" r:id="rId75"/>
    <p:sldId id="626" r:id="rId76"/>
    <p:sldId id="627" r:id="rId77"/>
    <p:sldId id="628" r:id="rId78"/>
    <p:sldId id="629" r:id="rId79"/>
    <p:sldId id="630" r:id="rId80"/>
    <p:sldId id="631" r:id="rId81"/>
    <p:sldId id="632" r:id="rId82"/>
    <p:sldId id="697" r:id="rId83"/>
    <p:sldId id="698" r:id="rId84"/>
    <p:sldId id="699" r:id="rId85"/>
    <p:sldId id="705" r:id="rId86"/>
    <p:sldId id="704" r:id="rId87"/>
    <p:sldId id="703" r:id="rId88"/>
    <p:sldId id="706" r:id="rId89"/>
    <p:sldId id="707" r:id="rId90"/>
    <p:sldId id="708" r:id="rId91"/>
    <p:sldId id="709" r:id="rId92"/>
    <p:sldId id="710" r:id="rId93"/>
    <p:sldId id="711" r:id="rId94"/>
    <p:sldId id="712" r:id="rId95"/>
    <p:sldId id="713" r:id="rId96"/>
    <p:sldId id="2322" r:id="rId97"/>
    <p:sldId id="716" r:id="rId98"/>
    <p:sldId id="717" r:id="rId99"/>
    <p:sldId id="718" r:id="rId100"/>
    <p:sldId id="719" r:id="rId101"/>
    <p:sldId id="721" r:id="rId102"/>
    <p:sldId id="722" r:id="rId103"/>
    <p:sldId id="723" r:id="rId104"/>
    <p:sldId id="1113" r:id="rId105"/>
    <p:sldId id="724" r:id="rId106"/>
    <p:sldId id="725" r:id="rId107"/>
    <p:sldId id="739" r:id="rId108"/>
    <p:sldId id="740" r:id="rId109"/>
    <p:sldId id="741" r:id="rId110"/>
    <p:sldId id="742" r:id="rId111"/>
    <p:sldId id="867" r:id="rId112"/>
    <p:sldId id="868" r:id="rId113"/>
    <p:sldId id="743" r:id="rId114"/>
    <p:sldId id="2469" r:id="rId115"/>
    <p:sldId id="744" r:id="rId116"/>
    <p:sldId id="989" r:id="rId117"/>
    <p:sldId id="991" r:id="rId118"/>
    <p:sldId id="990" r:id="rId119"/>
    <p:sldId id="992" r:id="rId120"/>
    <p:sldId id="745" r:id="rId121"/>
    <p:sldId id="762" r:id="rId122"/>
    <p:sldId id="2470" r:id="rId123"/>
    <p:sldId id="763" r:id="rId124"/>
    <p:sldId id="1322" r:id="rId125"/>
    <p:sldId id="764" r:id="rId126"/>
    <p:sldId id="2806" r:id="rId127"/>
    <p:sldId id="2807" r:id="rId128"/>
    <p:sldId id="2808" r:id="rId129"/>
    <p:sldId id="2809" r:id="rId130"/>
    <p:sldId id="766" r:id="rId131"/>
    <p:sldId id="3923" r:id="rId132"/>
    <p:sldId id="3924" r:id="rId133"/>
    <p:sldId id="3925" r:id="rId134"/>
    <p:sldId id="3926" r:id="rId135"/>
    <p:sldId id="767" r:id="rId136"/>
    <p:sldId id="769" r:id="rId137"/>
    <p:sldId id="770" r:id="rId138"/>
    <p:sldId id="771" r:id="rId139"/>
    <p:sldId id="772" r:id="rId140"/>
    <p:sldId id="773" r:id="rId141"/>
    <p:sldId id="774" r:id="rId142"/>
    <p:sldId id="775" r:id="rId143"/>
    <p:sldId id="776" r:id="rId144"/>
    <p:sldId id="4027" r:id="rId145"/>
    <p:sldId id="2905" r:id="rId146"/>
    <p:sldId id="779" r:id="rId147"/>
    <p:sldId id="782" r:id="rId148"/>
    <p:sldId id="2701" r:id="rId149"/>
    <p:sldId id="783" r:id="rId150"/>
    <p:sldId id="3642" r:id="rId151"/>
    <p:sldId id="3644" r:id="rId152"/>
    <p:sldId id="3645" r:id="rId153"/>
    <p:sldId id="3647" r:id="rId154"/>
    <p:sldId id="3648" r:id="rId155"/>
    <p:sldId id="3649" r:id="rId156"/>
    <p:sldId id="3651" r:id="rId157"/>
    <p:sldId id="3652" r:id="rId158"/>
    <p:sldId id="3653" r:id="rId159"/>
    <p:sldId id="3654" r:id="rId160"/>
    <p:sldId id="3655" r:id="rId161"/>
    <p:sldId id="787" r:id="rId162"/>
    <p:sldId id="4063" r:id="rId163"/>
    <p:sldId id="4032" r:id="rId164"/>
    <p:sldId id="788" r:id="rId165"/>
    <p:sldId id="790" r:id="rId166"/>
    <p:sldId id="791" r:id="rId167"/>
    <p:sldId id="792" r:id="rId168"/>
    <p:sldId id="793" r:id="rId169"/>
    <p:sldId id="4064" r:id="rId170"/>
    <p:sldId id="4065" r:id="rId171"/>
    <p:sldId id="795" r:id="rId172"/>
    <p:sldId id="796" r:id="rId173"/>
    <p:sldId id="415" r:id="rId174"/>
    <p:sldId id="4030" r:id="rId175"/>
    <p:sldId id="416" r:id="rId176"/>
    <p:sldId id="417" r:id="rId177"/>
    <p:sldId id="1259" r:id="rId178"/>
    <p:sldId id="4068" r:id="rId179"/>
    <p:sldId id="1261" r:id="rId180"/>
    <p:sldId id="419" r:id="rId181"/>
    <p:sldId id="4066" r:id="rId182"/>
    <p:sldId id="421" r:id="rId183"/>
    <p:sldId id="422" r:id="rId184"/>
    <p:sldId id="423" r:id="rId185"/>
    <p:sldId id="4067" r:id="rId186"/>
    <p:sldId id="4033" r:id="rId187"/>
    <p:sldId id="428" r:id="rId188"/>
    <p:sldId id="429" r:id="rId189"/>
    <p:sldId id="354" r:id="rId190"/>
    <p:sldId id="355" r:id="rId191"/>
    <p:sldId id="2702" r:id="rId192"/>
    <p:sldId id="360" r:id="rId193"/>
    <p:sldId id="361" r:id="rId194"/>
    <p:sldId id="4050" r:id="rId195"/>
    <p:sldId id="4051" r:id="rId196"/>
    <p:sldId id="4052" r:id="rId197"/>
    <p:sldId id="4053" r:id="rId198"/>
    <p:sldId id="4054" r:id="rId199"/>
    <p:sldId id="4055" r:id="rId200"/>
    <p:sldId id="4056" r:id="rId201"/>
    <p:sldId id="4057" r:id="rId202"/>
    <p:sldId id="4058" r:id="rId203"/>
    <p:sldId id="364" r:id="rId204"/>
    <p:sldId id="365" r:id="rId205"/>
    <p:sldId id="366" r:id="rId206"/>
    <p:sldId id="367" r:id="rId207"/>
    <p:sldId id="2777" r:id="rId208"/>
    <p:sldId id="3730" r:id="rId209"/>
    <p:sldId id="368" r:id="rId210"/>
    <p:sldId id="369" r:id="rId211"/>
    <p:sldId id="370" r:id="rId212"/>
    <p:sldId id="371" r:id="rId213"/>
    <p:sldId id="372" r:id="rId214"/>
    <p:sldId id="373" r:id="rId215"/>
    <p:sldId id="374" r:id="rId216"/>
    <p:sldId id="375" r:id="rId217"/>
    <p:sldId id="376" r:id="rId218"/>
    <p:sldId id="1323" r:id="rId219"/>
    <p:sldId id="377" r:id="rId220"/>
    <p:sldId id="378" r:id="rId221"/>
    <p:sldId id="379" r:id="rId222"/>
    <p:sldId id="380" r:id="rId223"/>
    <p:sldId id="1414" r:id="rId224"/>
    <p:sldId id="4059" r:id="rId225"/>
    <p:sldId id="381" r:id="rId226"/>
    <p:sldId id="382" r:id="rId227"/>
    <p:sldId id="383" r:id="rId228"/>
    <p:sldId id="384" r:id="rId229"/>
    <p:sldId id="4034" r:id="rId230"/>
    <p:sldId id="4035" r:id="rId231"/>
    <p:sldId id="4046" r:id="rId232"/>
    <p:sldId id="4036" r:id="rId233"/>
    <p:sldId id="4039" r:id="rId234"/>
    <p:sldId id="4037" r:id="rId235"/>
    <p:sldId id="4038" r:id="rId236"/>
    <p:sldId id="4041" r:id="rId237"/>
    <p:sldId id="4043" r:id="rId238"/>
    <p:sldId id="4061" r:id="rId239"/>
    <p:sldId id="4049" r:id="rId240"/>
    <p:sldId id="4062" r:id="rId241"/>
    <p:sldId id="4047" r:id="rId242"/>
    <p:sldId id="4060" r:id="rId243"/>
    <p:sldId id="390" r:id="rId244"/>
    <p:sldId id="2778" r:id="rId245"/>
    <p:sldId id="2779" r:id="rId246"/>
    <p:sldId id="400" r:id="rId247"/>
  </p:sldIdLst>
  <p:sldSz cx="9144000" cy="6858000" type="screen4x3"/>
  <p:notesSz cx="6858000" cy="9144000"/>
  <p:embeddedFontLst>
    <p:embeddedFont>
      <p:font typeface="仿宋" panose="02010609060101010101" pitchFamily="49" charset="-122"/>
      <p:regular r:id="rId249"/>
    </p:embeddedFont>
    <p:embeddedFont>
      <p:font typeface="微软雅黑" panose="020B0503020204020204" pitchFamily="34" charset="-122"/>
      <p:regular r:id="rId250"/>
      <p:bold r:id="rId251"/>
    </p:embeddedFont>
    <p:embeddedFont>
      <p:font typeface="Calibri" panose="020F0502020204030204" pitchFamily="34" charset="0"/>
      <p:regular r:id="rId252"/>
      <p:bold r:id="rId253"/>
      <p:italic r:id="rId254"/>
      <p:boldItalic r:id="rId255"/>
    </p:embeddedFont>
    <p:embeddedFont>
      <p:font typeface="楷体" panose="02010609060101010101" pitchFamily="49" charset="-122"/>
      <p:regular r:id="rId256"/>
    </p:embeddedFont>
    <p:embeddedFont>
      <p:font typeface="方正隶变_GBK" panose="02010600030101010101" charset="-122"/>
      <p:regular r:id="rId257"/>
    </p:embeddedFont>
    <p:embeddedFont>
      <p:font typeface="新宋体" panose="02010609030101010101" pitchFamily="49" charset="-122"/>
      <p:regular r:id="rId258"/>
    </p:embeddedFont>
  </p:embeddedFontLst>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Arial" panose="020B0604020202020204" pitchFamily="34"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2" d="100"/>
          <a:sy n="82" d="100"/>
        </p:scale>
        <p:origin x="-1474" y="-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1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1.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font" Target="fonts/font2.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3.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4.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6.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7.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9.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ea"/>
              </a:rPr>
              <a:t>2018/2/25</a:t>
            </a:fld>
            <a:endParaRPr lang="zh-CN" altLang="en-US" strike="noStrike" noProof="1"/>
          </a:p>
        </p:txBody>
      </p:sp>
      <p:sp>
        <p:nvSpPr>
          <p:cNvPr id="3076"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ea"/>
              </a:rPr>
              <a:t>‹#›</a:t>
            </a:fld>
            <a:endParaRPr lang="zh-CN" altLang="en-US" strike="noStrike" noProof="1"/>
          </a:p>
        </p:txBody>
      </p:sp>
    </p:spTree>
    <p:extLst>
      <p:ext uri="{BB962C8B-B14F-4D97-AF65-F5344CB8AC3E}">
        <p14:creationId xmlns:p14="http://schemas.microsoft.com/office/powerpoint/2010/main" val="37878864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50" name="标题 2049"/>
          <p:cNvSpPr>
            <a:spLocks noGrp="1"/>
          </p:cNvSpPr>
          <p:nvPr>
            <p:ph type="ctrTitle"/>
          </p:nvPr>
        </p:nvSpPr>
        <p:spPr>
          <a:xfrm>
            <a:off x="838200" y="3714750"/>
            <a:ext cx="7772400" cy="1085850"/>
          </a:xfrm>
          <a:prstGeom prst="rect">
            <a:avLst/>
          </a:prstGeom>
          <a:noFill/>
          <a:ln w="9525">
            <a:noFill/>
          </a:ln>
        </p:spPr>
        <p:txBody>
          <a:bodyPr anchor="ctr"/>
          <a:lstStyle>
            <a:lvl1pPr lvl="0" algn="r">
              <a:defRPr sz="4000" b="1" kern="1200"/>
            </a:lvl1pPr>
          </a:lstStyle>
          <a:p>
            <a:pPr lvl="0" fontAlgn="base"/>
            <a:r>
              <a:rPr lang="zh-CN" altLang="en-US" strike="noStrike" noProof="1"/>
              <a:t>单击此处编辑母版标题样式</a:t>
            </a:r>
          </a:p>
        </p:txBody>
      </p:sp>
      <p:sp>
        <p:nvSpPr>
          <p:cNvPr id="2051" name="副标题 2050"/>
          <p:cNvSpPr>
            <a:spLocks noGrp="1"/>
          </p:cNvSpPr>
          <p:nvPr>
            <p:ph type="subTitle" idx="1"/>
          </p:nvPr>
        </p:nvSpPr>
        <p:spPr>
          <a:xfrm>
            <a:off x="2209800" y="4953000"/>
            <a:ext cx="6400800" cy="914400"/>
          </a:xfrm>
          <a:prstGeom prst="rect">
            <a:avLst/>
          </a:prstGeom>
          <a:noFill/>
          <a:ln w="9525">
            <a:noFill/>
          </a:ln>
        </p:spPr>
        <p:txBody>
          <a:bodyPr anchor="t"/>
          <a:lstStyle>
            <a:lvl1pPr marL="0" lvl="0" indent="0" algn="r">
              <a:buNone/>
              <a:defRPr sz="3100" kern="1200"/>
            </a:lvl1pPr>
            <a:lvl2pPr marL="290830" lvl="1" indent="-290830" algn="ctr">
              <a:buNone/>
              <a:defRPr sz="2000" kern="1200"/>
            </a:lvl2pPr>
            <a:lvl3pPr marL="520700" lvl="2" indent="-520700" algn="ctr">
              <a:buNone/>
              <a:defRPr sz="2000" kern="1200"/>
            </a:lvl3pPr>
            <a:lvl4pPr marL="713105" lvl="3" indent="-713105" algn="ctr">
              <a:buNone/>
              <a:defRPr sz="2000" kern="1200"/>
            </a:lvl4pPr>
            <a:lvl5pPr marL="955675" lvl="4" indent="-955675" algn="ctr">
              <a:buNone/>
              <a:defRPr sz="2000" kern="1200"/>
            </a:lvl5pPr>
          </a:lstStyle>
          <a:p>
            <a:pPr lvl="0" fontAlgn="base"/>
            <a:r>
              <a:rPr lang="zh-CN" altLang="en-US" strike="noStrike" noProof="1"/>
              <a:t>单击此处编辑母版副标题样式</a:t>
            </a:r>
          </a:p>
        </p:txBody>
      </p:sp>
    </p:spTree>
  </p:cSld>
  <p:clrMapOvr>
    <a:masterClrMapping/>
  </p:clrMapOvr>
  <p:transition>
    <p:fade/>
  </p:transition>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6225"/>
            <a:ext cx="2057400" cy="58499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6225"/>
            <a:ext cx="6052930" cy="5849938"/>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447800"/>
            <a:ext cx="4032504" cy="46783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447800"/>
            <a:ext cx="4032504" cy="46783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6225"/>
            <a:ext cx="8229600" cy="942975"/>
          </a:xfrm>
          <a:prstGeom prst="rect">
            <a:avLst/>
          </a:prstGeom>
          <a:noFill/>
          <a:ln w="9525">
            <a:noFill/>
          </a:ln>
        </p:spPr>
        <p:txBody>
          <a:bodyPr anchor="ctr"/>
          <a:lstStyle/>
          <a:p>
            <a:pPr lvl="0" indent="0"/>
            <a:r>
              <a:rPr lang="zh-CN" altLang="en-US"/>
              <a:t>单击此处编辑母版标题样式</a:t>
            </a:r>
          </a:p>
        </p:txBody>
      </p:sp>
      <p:sp>
        <p:nvSpPr>
          <p:cNvPr id="1027" name="文本占位符 1026"/>
          <p:cNvSpPr>
            <a:spLocks noGrp="1"/>
          </p:cNvSpPr>
          <p:nvPr>
            <p:ph type="body"/>
          </p:nvPr>
        </p:nvSpPr>
        <p:spPr>
          <a:xfrm>
            <a:off x="457200" y="1447800"/>
            <a:ext cx="8229600" cy="4678363"/>
          </a:xfrm>
          <a:prstGeom prst="rect">
            <a:avLst/>
          </a:prstGeom>
          <a:noFill/>
          <a:ln w="9525">
            <a:noFill/>
          </a:ln>
        </p:spPr>
        <p:txBody>
          <a:bodyPr anchor="t"/>
          <a:lstStyle/>
          <a:p>
            <a:pPr lvl="0" indent="-288925"/>
            <a:r>
              <a:rPr lang="zh-CN" altLang="en-US"/>
              <a:t>单击此处编辑母版文本样式</a:t>
            </a:r>
          </a:p>
          <a:p>
            <a:pPr lvl="1" indent="-228600"/>
            <a:r>
              <a:rPr lang="zh-CN" altLang="en-US"/>
              <a:t>第二级</a:t>
            </a:r>
          </a:p>
          <a:p>
            <a:pPr lvl="2" indent="-192405"/>
            <a:r>
              <a:rPr lang="zh-CN" altLang="en-US"/>
              <a:t>第三级</a:t>
            </a:r>
          </a:p>
          <a:p>
            <a:pPr lvl="3" indent="-241300"/>
            <a:r>
              <a:rPr lang="zh-CN" altLang="en-US"/>
              <a:t>第四级</a:t>
            </a:r>
          </a:p>
          <a:p>
            <a:pPr lvl="4" indent="-228600"/>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sldNum="0" hdr="0" ftr="0" dt="0"/>
  <p:txStyles>
    <p:titleStyle>
      <a:lvl1pPr marL="0" lvl="0" indent="0" algn="l" defTabSz="913130" eaLnBrk="0" fontAlgn="base" latinLnBrk="0" hangingPunct="0">
        <a:lnSpc>
          <a:spcPct val="90000"/>
        </a:lnSpc>
        <a:spcBef>
          <a:spcPct val="0"/>
        </a:spcBef>
        <a:spcAft>
          <a:spcPct val="0"/>
        </a:spcAft>
        <a:buNone/>
        <a:defRPr sz="2900" b="0" u="none" kern="1200" baseline="0">
          <a:solidFill>
            <a:schemeClr val="bg1"/>
          </a:solidFill>
          <a:latin typeface="+mj-lt"/>
          <a:ea typeface="+mj-ea"/>
          <a:cs typeface="+mj-cs"/>
        </a:defRPr>
      </a:lvl1pPr>
    </p:titleStyle>
    <p:bodyStyle>
      <a:lvl1pPr marL="288925" lvl="0" indent="-288925" algn="l" defTabSz="913130" eaLnBrk="0" fontAlgn="base" latinLnBrk="0" hangingPunct="0">
        <a:lnSpc>
          <a:spcPct val="90000"/>
        </a:lnSpc>
        <a:spcBef>
          <a:spcPct val="20000"/>
        </a:spcBef>
        <a:spcAft>
          <a:spcPct val="0"/>
        </a:spcAft>
        <a:buFont typeface="Arial" panose="020B0604020202020204" pitchFamily="34" charset="0"/>
        <a:buChar char="•"/>
        <a:defRPr sz="2300" b="0" u="none" kern="1200" baseline="0">
          <a:solidFill>
            <a:schemeClr val="bg1"/>
          </a:solidFill>
          <a:latin typeface="+mn-lt"/>
          <a:ea typeface="+mn-ea"/>
          <a:cs typeface="+mn-cs"/>
        </a:defRPr>
      </a:lvl1pPr>
      <a:lvl2pPr marL="519430" lvl="1" indent="-228600" algn="l" defTabSz="913130" eaLnBrk="0" fontAlgn="base" latinLnBrk="0" hangingPunct="0">
        <a:lnSpc>
          <a:spcPct val="90000"/>
        </a:lnSpc>
        <a:spcBef>
          <a:spcPct val="20000"/>
        </a:spcBef>
        <a:spcAft>
          <a:spcPct val="0"/>
        </a:spcAft>
        <a:buFont typeface="Arial" panose="020B0604020202020204" pitchFamily="34" charset="0"/>
        <a:buChar char="•"/>
        <a:defRPr sz="2000" b="0" u="none" kern="1200" baseline="0">
          <a:solidFill>
            <a:schemeClr val="bg1"/>
          </a:solidFill>
          <a:latin typeface="+mn-lt"/>
          <a:ea typeface="+mn-ea"/>
          <a:cs typeface="+mn-cs"/>
        </a:defRPr>
      </a:lvl2pPr>
      <a:lvl3pPr marL="713105" lvl="2" indent="-192405" algn="l" defTabSz="913130" eaLnBrk="0" fontAlgn="base" latinLnBrk="0" hangingPunct="0">
        <a:lnSpc>
          <a:spcPct val="90000"/>
        </a:lnSpc>
        <a:spcBef>
          <a:spcPct val="20000"/>
        </a:spcBef>
        <a:spcAft>
          <a:spcPct val="0"/>
        </a:spcAft>
        <a:buFont typeface="Arial" panose="020B0604020202020204" pitchFamily="34" charset="0"/>
        <a:buChar char="•"/>
        <a:defRPr sz="2000" b="0" u="none" kern="1200" baseline="0">
          <a:solidFill>
            <a:schemeClr val="bg1"/>
          </a:solidFill>
          <a:latin typeface="+mn-lt"/>
          <a:ea typeface="+mn-ea"/>
          <a:cs typeface="+mn-cs"/>
        </a:defRPr>
      </a:lvl3pPr>
      <a:lvl4pPr marL="954405" lvl="3" indent="-241300" algn="l" defTabSz="913130" eaLnBrk="0" fontAlgn="base" latinLnBrk="0" hangingPunct="0">
        <a:lnSpc>
          <a:spcPct val="90000"/>
        </a:lnSpc>
        <a:spcBef>
          <a:spcPct val="20000"/>
        </a:spcBef>
        <a:spcAft>
          <a:spcPct val="0"/>
        </a:spcAft>
        <a:buFont typeface="Arial" panose="020B0604020202020204" pitchFamily="34" charset="0"/>
        <a:buChar char="•"/>
        <a:defRPr sz="2000" b="0" u="none" kern="1200" baseline="0">
          <a:solidFill>
            <a:schemeClr val="bg1"/>
          </a:solidFill>
          <a:latin typeface="+mn-lt"/>
          <a:ea typeface="+mn-ea"/>
          <a:cs typeface="+mn-cs"/>
        </a:defRPr>
      </a:lvl4pPr>
      <a:lvl5pPr marL="1184275" lvl="4" indent="-228600" algn="l" defTabSz="913130" eaLnBrk="0" fontAlgn="base" latinLnBrk="0" hangingPunct="0">
        <a:lnSpc>
          <a:spcPct val="90000"/>
        </a:lnSpc>
        <a:spcBef>
          <a:spcPct val="20000"/>
        </a:spcBef>
        <a:spcAft>
          <a:spcPct val="0"/>
        </a:spcAft>
        <a:buFont typeface="Arial" panose="020B0604020202020204" pitchFamily="34" charset="0"/>
        <a:buChar char="•"/>
        <a:defRPr sz="2000" b="0" u="none" kern="1200" baseline="0">
          <a:solidFill>
            <a:schemeClr val="bg1"/>
          </a:solidFill>
          <a:latin typeface="+mn-lt"/>
          <a:ea typeface="+mn-ea"/>
          <a:cs typeface="+mn-cs"/>
        </a:defRPr>
      </a:lvl5pPr>
      <a:lvl6pPr marL="2514600" lvl="5" indent="-228600" algn="l" defTabSz="913130" eaLnBrk="0" fontAlgn="base" latinLnBrk="0" hangingPunct="0">
        <a:lnSpc>
          <a:spcPct val="90000"/>
        </a:lnSpc>
        <a:spcBef>
          <a:spcPct val="20000"/>
        </a:spcBef>
        <a:spcAft>
          <a:spcPct val="0"/>
        </a:spcAft>
        <a:buFont typeface="Arial" panose="020B0604020202020204" pitchFamily="34" charset="0"/>
        <a:buChar char="•"/>
        <a:defRPr sz="2000" b="0" u="none" kern="1200" baseline="0">
          <a:solidFill>
            <a:schemeClr val="bg1"/>
          </a:solidFill>
          <a:latin typeface="+mn-lt"/>
          <a:ea typeface="+mn-ea"/>
          <a:cs typeface="+mn-cs"/>
        </a:defRPr>
      </a:lvl6pPr>
      <a:lvl7pPr marL="2971800" lvl="6" indent="-228600" algn="l" defTabSz="913130" eaLnBrk="0" fontAlgn="base" latinLnBrk="0" hangingPunct="0">
        <a:lnSpc>
          <a:spcPct val="90000"/>
        </a:lnSpc>
        <a:spcBef>
          <a:spcPct val="20000"/>
        </a:spcBef>
        <a:spcAft>
          <a:spcPct val="0"/>
        </a:spcAft>
        <a:buFont typeface="Arial" panose="020B0604020202020204" pitchFamily="34" charset="0"/>
        <a:buChar char="•"/>
        <a:defRPr sz="2000" b="0" u="none" kern="1200" baseline="0">
          <a:solidFill>
            <a:schemeClr val="bg1"/>
          </a:solidFill>
          <a:latin typeface="+mn-lt"/>
          <a:ea typeface="+mn-ea"/>
          <a:cs typeface="+mn-cs"/>
        </a:defRPr>
      </a:lvl7pPr>
      <a:lvl8pPr marL="3429000" lvl="7" indent="-228600" algn="l" defTabSz="913130" eaLnBrk="0" fontAlgn="base" latinLnBrk="0" hangingPunct="0">
        <a:lnSpc>
          <a:spcPct val="90000"/>
        </a:lnSpc>
        <a:spcBef>
          <a:spcPct val="20000"/>
        </a:spcBef>
        <a:spcAft>
          <a:spcPct val="0"/>
        </a:spcAft>
        <a:buFont typeface="Arial" panose="020B0604020202020204" pitchFamily="34" charset="0"/>
        <a:buChar char="•"/>
        <a:defRPr sz="2000" b="0" u="none" kern="1200" baseline="0">
          <a:solidFill>
            <a:schemeClr val="bg1"/>
          </a:solidFill>
          <a:latin typeface="+mn-lt"/>
          <a:ea typeface="+mn-ea"/>
          <a:cs typeface="+mn-cs"/>
        </a:defRPr>
      </a:lvl8pPr>
      <a:lvl9pPr marL="3886200" lvl="8" indent="-228600" algn="l" defTabSz="913130" eaLnBrk="0" fontAlgn="base" latinLnBrk="0" hangingPunct="0">
        <a:lnSpc>
          <a:spcPct val="90000"/>
        </a:lnSpc>
        <a:spcBef>
          <a:spcPct val="20000"/>
        </a:spcBef>
        <a:spcAft>
          <a:spcPct val="0"/>
        </a:spcAft>
        <a:buFont typeface="Arial" panose="020B0604020202020204" pitchFamily="34" charset="0"/>
        <a:buChar char="•"/>
        <a:defRPr sz="2000" b="0" u="none" kern="1200" baseline="0">
          <a:solidFill>
            <a:schemeClr val="bg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hyperlink" Target="http://search.welan.com/search.aspx?index=2&amp;q=(%e7%be%8e)%e6%b1%89%e5%af%86%e5%b0%94%e9%a1%bf+%e6%9d%b0%e4%bc%8a"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4097"/>
          <p:cNvSpPr>
            <a:spLocks noGrp="1"/>
          </p:cNvSpPr>
          <p:nvPr>
            <p:ph type="ctrTitle"/>
          </p:nvPr>
        </p:nvSpPr>
        <p:spPr>
          <a:xfrm>
            <a:off x="685800" y="1846263"/>
            <a:ext cx="7772400" cy="1085850"/>
          </a:xfrm>
        </p:spPr>
        <p:txBody>
          <a:bodyPr anchor="ctr"/>
          <a:lstStyle/>
          <a:p>
            <a:pPr defTabSz="913130">
              <a:buNone/>
            </a:pPr>
            <a:r>
              <a:rPr lang="zh-CN" altLang="en-US" kern="1200" baseline="0" dirty="0">
                <a:latin typeface="仿宋" panose="02010609060101010101" charset="-122"/>
                <a:ea typeface="仿宋" panose="02010609060101010101" charset="-122"/>
                <a:cs typeface="+mj-cs"/>
              </a:rPr>
              <a:t>毛泽东思想和中国特色社会主义理论体系</a:t>
            </a:r>
            <a:r>
              <a:rPr lang="zh-CN" altLang="en-US" kern="1200" baseline="0" dirty="0">
                <a:latin typeface="+mj-lt"/>
                <a:ea typeface="+mj-ea"/>
                <a:cs typeface="+mj-cs"/>
              </a:rPr>
              <a:t> </a:t>
            </a:r>
          </a:p>
        </p:txBody>
      </p:sp>
      <p:sp>
        <p:nvSpPr>
          <p:cNvPr id="4098" name="副标题 4098"/>
          <p:cNvSpPr>
            <a:spLocks noGrp="1"/>
          </p:cNvSpPr>
          <p:nvPr>
            <p:ph type="subTitle" idx="1"/>
          </p:nvPr>
        </p:nvSpPr>
        <p:spPr>
          <a:xfrm>
            <a:off x="1974850" y="3232150"/>
            <a:ext cx="6400800" cy="914400"/>
          </a:xfrm>
        </p:spPr>
        <p:txBody>
          <a:bodyPr anchor="t"/>
          <a:lstStyle/>
          <a:p>
            <a:pPr defTabSz="913130">
              <a:buFont typeface="Arial" panose="020B0604020202020204" pitchFamily="34" charset="0"/>
              <a:buNone/>
            </a:pPr>
            <a:r>
              <a:rPr lang="zh-CN" altLang="en-US" sz="4400" kern="1200" baseline="0" dirty="0">
                <a:latin typeface="方正隶变_GBK" panose="02000000000000000000" charset="-122"/>
                <a:ea typeface="方正隶变_GBK" panose="02000000000000000000" charset="-122"/>
                <a:cs typeface="+mn-cs"/>
              </a:rPr>
              <a:t>张涛</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800">
                <a:latin typeface="仿宋" panose="02010609060101010101" charset="-122"/>
                <a:ea typeface="仿宋" panose="02010609060101010101" charset="-122"/>
                <a:sym typeface="+mn-ea"/>
              </a:rPr>
              <a:t>人文、社会科学</a:t>
            </a:r>
            <a:r>
              <a:rPr lang="en-US" altLang="zh-CN" sz="2800">
                <a:latin typeface="仿宋" panose="02010609060101010101" charset="-122"/>
                <a:ea typeface="仿宋" panose="02010609060101010101" charset="-122"/>
                <a:sym typeface="+mn-ea"/>
              </a:rPr>
              <a:t>——</a:t>
            </a:r>
            <a:r>
              <a:rPr lang="zh-CN" altLang="en-US" sz="2800">
                <a:latin typeface="仿宋" panose="02010609060101010101" charset="-122"/>
                <a:ea typeface="仿宋" panose="02010609060101010101" charset="-122"/>
                <a:sym typeface="+mn-ea"/>
              </a:rPr>
              <a:t>人类社会是什么？如何治理？</a:t>
            </a:r>
          </a:p>
          <a:p>
            <a:r>
              <a:rPr lang="zh-CN" altLang="en-US" sz="2800">
                <a:latin typeface="仿宋" panose="02010609060101010101" charset="-122"/>
                <a:ea typeface="仿宋" panose="02010609060101010101" charset="-122"/>
                <a:sym typeface="+mn-ea"/>
              </a:rPr>
              <a:t>人文学科</a:t>
            </a:r>
            <a:r>
              <a:rPr lang="en-US" altLang="zh-CN" sz="2800">
                <a:latin typeface="仿宋" panose="02010609060101010101" charset="-122"/>
                <a:ea typeface="仿宋" panose="02010609060101010101" charset="-122"/>
                <a:sym typeface="+mn-ea"/>
              </a:rPr>
              <a:t>——</a:t>
            </a:r>
            <a:r>
              <a:rPr lang="zh-CN" altLang="en-US" sz="2800">
                <a:latin typeface="仿宋" panose="02010609060101010101" charset="-122"/>
                <a:ea typeface="仿宋" panose="02010609060101010101" charset="-122"/>
                <a:sym typeface="+mn-ea"/>
              </a:rPr>
              <a:t>讨论价值（意义世界）；</a:t>
            </a:r>
          </a:p>
          <a:p>
            <a:r>
              <a:rPr lang="zh-CN" altLang="en-US" sz="2800">
                <a:latin typeface="仿宋" panose="02010609060101010101" charset="-122"/>
                <a:ea typeface="仿宋" panose="02010609060101010101" charset="-122"/>
                <a:sym typeface="+mn-ea"/>
              </a:rPr>
              <a:t>社会科学</a:t>
            </a:r>
            <a:r>
              <a:rPr lang="en-US" altLang="zh-CN" sz="2800">
                <a:latin typeface="仿宋" panose="02010609060101010101" charset="-122"/>
                <a:ea typeface="仿宋" panose="02010609060101010101" charset="-122"/>
                <a:sym typeface="+mn-ea"/>
              </a:rPr>
              <a:t>——</a:t>
            </a:r>
            <a:r>
              <a:rPr lang="zh-CN" altLang="en-US" sz="2800">
                <a:latin typeface="仿宋" panose="02010609060101010101" charset="-122"/>
                <a:ea typeface="仿宋" panose="02010609060101010101" charset="-122"/>
                <a:sym typeface="+mn-ea"/>
              </a:rPr>
              <a:t>实现治理。</a:t>
            </a:r>
          </a:p>
          <a:p>
            <a:endParaRPr lang="zh-CN" altLang="en-US" sz="2800">
              <a:latin typeface="仿宋" panose="02010609060101010101" charset="-122"/>
              <a:ea typeface="仿宋" panose="02010609060101010101" charset="-122"/>
              <a:sym typeface="+mn-ea"/>
            </a:endParaRPr>
          </a:p>
          <a:p>
            <a:r>
              <a:rPr lang="zh-CN" altLang="en-US" sz="2800">
                <a:latin typeface="仿宋" panose="02010609060101010101" charset="-122"/>
                <a:ea typeface="仿宋" panose="02010609060101010101" charset="-122"/>
                <a:sym typeface="+mn-ea"/>
              </a:rPr>
              <a:t>人文学科</a:t>
            </a:r>
            <a:r>
              <a:rPr lang="en-US" altLang="zh-CN" sz="2800">
                <a:latin typeface="仿宋" panose="02010609060101010101" charset="-122"/>
                <a:ea typeface="仿宋" panose="02010609060101010101" charset="-122"/>
                <a:sym typeface="+mn-ea"/>
              </a:rPr>
              <a:t>——</a:t>
            </a:r>
            <a:r>
              <a:rPr lang="zh-CN" altLang="en-US" sz="2800">
                <a:latin typeface="仿宋" panose="02010609060101010101" charset="-122"/>
                <a:ea typeface="仿宋" panose="02010609060101010101" charset="-122"/>
                <a:sym typeface="+mn-ea"/>
              </a:rPr>
              <a:t>宗教、伦理、艺术、文学、哲学、历史（？）。</a:t>
            </a:r>
          </a:p>
          <a:p>
            <a:r>
              <a:rPr lang="zh-CN" altLang="en-US" sz="2800">
                <a:latin typeface="仿宋" panose="02010609060101010101" charset="-122"/>
                <a:ea typeface="仿宋" panose="02010609060101010101" charset="-122"/>
                <a:sym typeface="+mn-ea"/>
              </a:rPr>
              <a:t>社会科学</a:t>
            </a:r>
            <a:r>
              <a:rPr lang="en-US" altLang="zh-CN" sz="2800">
                <a:latin typeface="仿宋" panose="02010609060101010101" charset="-122"/>
                <a:ea typeface="仿宋" panose="02010609060101010101" charset="-122"/>
                <a:sym typeface="+mn-ea"/>
              </a:rPr>
              <a:t>——</a:t>
            </a:r>
            <a:r>
              <a:rPr lang="zh-CN" altLang="en-US" sz="2800">
                <a:latin typeface="仿宋" panose="02010609060101010101" charset="-122"/>
                <a:ea typeface="仿宋" panose="02010609060101010101" charset="-122"/>
                <a:sym typeface="+mn-ea"/>
              </a:rPr>
              <a:t>法学、社会学、经济学、心理学、政治学。</a:t>
            </a:r>
          </a:p>
          <a:p>
            <a:endParaRPr lang="zh-CN" altLang="en-US" sz="2800">
              <a:latin typeface="仿宋" panose="02010609060101010101" charset="-122"/>
              <a:ea typeface="仿宋" panose="02010609060101010101" charset="-122"/>
              <a:sym typeface="+mn-ea"/>
            </a:endParaRPr>
          </a:p>
          <a:p>
            <a:endParaRPr lang="zh-CN" altLang="en-US" sz="2800">
              <a:latin typeface="仿宋" panose="02010609060101010101" charset="-122"/>
              <a:ea typeface="仿宋" panose="02010609060101010101" charset="-122"/>
              <a:sym typeface="+mn-ea"/>
            </a:endParaRPr>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p:txBody>
          <a:bodyPr anchor="ctr"/>
          <a:lstStyle/>
          <a:p>
            <a:endParaRPr lang="zh-CN" altLang="en-US"/>
          </a:p>
        </p:txBody>
      </p:sp>
      <p:sp>
        <p:nvSpPr>
          <p:cNvPr id="90114"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农业方面</a:t>
            </a:r>
          </a:p>
          <a:p>
            <a:r>
              <a:rPr lang="zh-CN" altLang="en-US">
                <a:latin typeface="仿宋" panose="02010609060101010101" charset="-122"/>
                <a:ea typeface="仿宋" panose="02010609060101010101" charset="-122"/>
              </a:rPr>
              <a:t>实行人民公社制。</a:t>
            </a:r>
          </a:p>
          <a:p>
            <a:r>
              <a:rPr lang="zh-CN" altLang="en-US">
                <a:latin typeface="仿宋" panose="02010609060101010101" charset="-122"/>
                <a:ea typeface="仿宋" panose="02010609060101010101" charset="-122"/>
              </a:rPr>
              <a:t>组织机构，政社合一。</a:t>
            </a:r>
          </a:p>
          <a:p>
            <a:r>
              <a:rPr lang="zh-CN" altLang="en-US">
                <a:latin typeface="仿宋" panose="02010609060101010101" charset="-122"/>
                <a:ea typeface="仿宋" panose="02010609060101010101" charset="-122"/>
              </a:rPr>
              <a:t>生产资料所有制，实行“三级所有、队为基础”，既有以生产小队为基本核算单位的，也有以生产大队为基本核算单位的。</a:t>
            </a:r>
          </a:p>
          <a:p>
            <a:r>
              <a:rPr lang="zh-CN" altLang="en-US">
                <a:latin typeface="仿宋" panose="02010609060101010101" charset="-122"/>
                <a:ea typeface="仿宋" panose="02010609060101010101" charset="-122"/>
              </a:rPr>
              <a:t>生产经营管理，集体统一管理和经营，社员在集体经济组织的统一安排下劳动。</a:t>
            </a:r>
          </a:p>
          <a:p>
            <a:r>
              <a:rPr lang="zh-CN" altLang="en-US">
                <a:latin typeface="仿宋" panose="02010609060101010101" charset="-122"/>
                <a:ea typeface="仿宋" panose="02010609060101010101" charset="-122"/>
              </a:rPr>
              <a:t>个人消费品分配，按劳动工分分配的办法，并辅以自留地和家庭副业。</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p:cNvSpPr>
          <p:nvPr>
            <p:ph type="title"/>
          </p:nvPr>
        </p:nvSpPr>
        <p:spPr/>
        <p:txBody>
          <a:bodyPr anchor="ctr"/>
          <a:lstStyle/>
          <a:p>
            <a:endParaRPr lang="zh-CN" altLang="en-US"/>
          </a:p>
        </p:txBody>
      </p:sp>
      <p:sp>
        <p:nvSpPr>
          <p:cNvPr id="92162"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商业方面</a:t>
            </a:r>
          </a:p>
          <a:p>
            <a:r>
              <a:rPr lang="zh-CN" altLang="en-US">
                <a:latin typeface="仿宋" panose="02010609060101010101" charset="-122"/>
                <a:ea typeface="仿宋" panose="02010609060101010101" charset="-122"/>
              </a:rPr>
              <a:t>各级商业行政部门（商业局）直接处理各项商业事务。</a:t>
            </a:r>
          </a:p>
          <a:p>
            <a:r>
              <a:rPr lang="zh-CN" altLang="en-US">
                <a:latin typeface="仿宋" panose="02010609060101010101" charset="-122"/>
                <a:ea typeface="仿宋" panose="02010609060101010101" charset="-122"/>
              </a:rPr>
              <a:t>城市由国营商业独家经营；</a:t>
            </a:r>
          </a:p>
          <a:p>
            <a:r>
              <a:rPr lang="zh-CN" altLang="en-US">
                <a:latin typeface="仿宋" panose="02010609060101010101" charset="-122"/>
                <a:ea typeface="仿宋" panose="02010609060101010101" charset="-122"/>
              </a:rPr>
              <a:t>农村由供销合作社独家经营。供销合作社也于1975年改为全民所有制的国营商店。</a:t>
            </a:r>
          </a:p>
          <a:p>
            <a:r>
              <a:rPr lang="zh-CN" altLang="en-US">
                <a:latin typeface="仿宋" panose="02010609060101010101" charset="-122"/>
                <a:ea typeface="仿宋" panose="02010609060101010101" charset="-122"/>
              </a:rPr>
              <a:t>没有集市贸易。</a:t>
            </a:r>
          </a:p>
          <a:p>
            <a:endParaRPr lang="zh-CN" altLang="en-US">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外贸方面</a:t>
            </a:r>
          </a:p>
          <a:p>
            <a:r>
              <a:rPr lang="zh-CN" altLang="en-US">
                <a:latin typeface="仿宋" panose="02010609060101010101" charset="-122"/>
                <a:ea typeface="仿宋" panose="02010609060101010101" charset="-122"/>
              </a:rPr>
              <a:t>高度集中、独家经营的国家垄断型的外贸体制。</a:t>
            </a:r>
          </a:p>
          <a:p>
            <a:r>
              <a:rPr lang="zh-CN" altLang="en-US">
                <a:latin typeface="仿宋" panose="02010609060101010101" charset="-122"/>
                <a:ea typeface="仿宋" panose="02010609060101010101" charset="-122"/>
              </a:rPr>
              <a:t>由外贸部所属的专业进出口总公司统一经营。</a:t>
            </a: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p:cNvSpPr>
          <p:nvPr>
            <p:ph type="title"/>
          </p:nvPr>
        </p:nvSpPr>
        <p:spPr/>
        <p:txBody>
          <a:bodyPr anchor="ctr"/>
          <a:lstStyle/>
          <a:p>
            <a:endParaRPr lang="zh-CN" altLang="en-US"/>
          </a:p>
        </p:txBody>
      </p:sp>
      <p:sp>
        <p:nvSpPr>
          <p:cNvPr id="93186"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金融方面</a:t>
            </a:r>
          </a:p>
          <a:p>
            <a:r>
              <a:rPr lang="zh-CN" altLang="en-US">
                <a:latin typeface="仿宋" panose="02010609060101010101" charset="-122"/>
                <a:ea typeface="仿宋" panose="02010609060101010101" charset="-122"/>
              </a:rPr>
              <a:t>金融业务活动都是由中国人民银行承担。</a:t>
            </a:r>
          </a:p>
          <a:p>
            <a:r>
              <a:rPr lang="zh-CN" altLang="en-US">
                <a:latin typeface="仿宋" panose="02010609060101010101" charset="-122"/>
                <a:ea typeface="仿宋" panose="02010609060101010101" charset="-122"/>
              </a:rPr>
              <a:t>中国人民银行行使中央银行和商业银行的双重职能，并具有国家机关和经济组织的双重性质，是全国的信贷中心、现金出纳中心和转帐结算中心。</a:t>
            </a:r>
          </a:p>
          <a:p>
            <a:endParaRPr lang="zh-CN" altLang="en-US">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税收方面</a:t>
            </a:r>
          </a:p>
          <a:p>
            <a:r>
              <a:rPr lang="zh-CN" altLang="en-US">
                <a:latin typeface="仿宋" panose="02010609060101010101" charset="-122"/>
                <a:ea typeface="仿宋" panose="02010609060101010101" charset="-122"/>
              </a:rPr>
              <a:t>对国营企业只征收一种税，即工商税，对集体企业只征收两种税，即工商税和工商所得税；此外还有城市房地产税、车船使用牌照税和屠宰税、集市交易税和牲畜税。</a:t>
            </a: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p:cNvSpPr>
            <a:spLocks noGrp="1"/>
          </p:cNvSpPr>
          <p:nvPr>
            <p:ph type="title"/>
          </p:nvPr>
        </p:nvSpPr>
        <p:spPr/>
        <p:txBody>
          <a:bodyPr anchor="ctr"/>
          <a:lstStyle/>
          <a:p>
            <a:endParaRPr lang="zh-CN" altLang="en-US"/>
          </a:p>
        </p:txBody>
      </p:sp>
      <p:sp>
        <p:nvSpPr>
          <p:cNvPr id="94210"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劳动工资方面</a:t>
            </a:r>
          </a:p>
          <a:p>
            <a:r>
              <a:rPr lang="zh-CN" altLang="en-US">
                <a:latin typeface="仿宋" panose="02010609060101010101" charset="-122"/>
                <a:ea typeface="仿宋" panose="02010609060101010101" charset="-122"/>
              </a:rPr>
              <a:t>单一固定工制度。</a:t>
            </a:r>
          </a:p>
          <a:p>
            <a:r>
              <a:rPr lang="zh-CN" altLang="en-US">
                <a:latin typeface="仿宋" panose="02010609060101010101" charset="-122"/>
                <a:ea typeface="仿宋" panose="02010609060101010101" charset="-122"/>
              </a:rPr>
              <a:t>党政机关工作人员实行统一职务等级工资制；</a:t>
            </a:r>
          </a:p>
          <a:p>
            <a:r>
              <a:rPr lang="zh-CN" altLang="en-US">
                <a:latin typeface="仿宋" panose="02010609060101010101" charset="-122"/>
                <a:ea typeface="仿宋" panose="02010609060101010101" charset="-122"/>
              </a:rPr>
              <a:t>事业单位实行统一的职务、职称等级工资制；</a:t>
            </a:r>
          </a:p>
          <a:p>
            <a:r>
              <a:rPr lang="zh-CN" altLang="en-US">
                <a:latin typeface="仿宋" panose="02010609060101010101" charset="-122"/>
                <a:ea typeface="仿宋" panose="02010609060101010101" charset="-122"/>
              </a:rPr>
              <a:t>国营企业按行业和企业规模分别制定各类职工的工资等级表，工人实行分级或8级的等级工资制。并否定了计件工资制和奖金制。</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rPr>
              <a:t>以工资水平为例，1978年城镇职工年平均工资为615元，人均收入316元。</a:t>
            </a:r>
          </a:p>
          <a:p>
            <a:r>
              <a:rPr lang="zh-CN" altLang="en-US">
                <a:latin typeface="仿宋" panose="02010609060101010101" charset="-122"/>
                <a:ea typeface="仿宋" panose="02010609060101010101" charset="-122"/>
              </a:rPr>
              <a:t>从1959—1976年期间，政府仅给指定的工人提高了工资，共计4次，其中的3次是面向那些拿基本工资的人。</a:t>
            </a:r>
          </a:p>
          <a:p>
            <a:r>
              <a:rPr lang="zh-CN" altLang="en-US">
                <a:latin typeface="仿宋" panose="02010609060101010101" charset="-122"/>
                <a:ea typeface="仿宋" panose="02010609060101010101" charset="-122"/>
              </a:rPr>
              <a:t>1956年以后参加工作的工人基本上都拿相同的工资，企业内部的工资差别很小。那些挣高工资的人几乎无一例外的是1955年以前参加工作的人。</a:t>
            </a:r>
          </a:p>
          <a:p>
            <a:r>
              <a:rPr lang="zh-CN" altLang="en-US">
                <a:latin typeface="仿宋" panose="02010609060101010101" charset="-122"/>
                <a:ea typeface="仿宋" panose="02010609060101010101" charset="-122"/>
              </a:rPr>
              <a:t>在1977年政府才将所有企业工人的工资都提升了一级。</a:t>
            </a: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p:cNvSpPr>
            <a:spLocks noGrp="1"/>
          </p:cNvSpPr>
          <p:nvPr>
            <p:ph type="title"/>
          </p:nvPr>
        </p:nvSpPr>
        <p:spPr/>
        <p:txBody>
          <a:bodyPr anchor="ctr"/>
          <a:lstStyle/>
          <a:p>
            <a:endParaRPr lang="zh-CN" altLang="en-US"/>
          </a:p>
        </p:txBody>
      </p:sp>
      <p:sp>
        <p:nvSpPr>
          <p:cNvPr id="95234"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按扭曲的官方汇率246.18元人民币折100美元来换算，这些年份全国职工年平均工资水平也仅为200余美元。</a:t>
            </a:r>
          </a:p>
          <a:p>
            <a:r>
              <a:rPr lang="zh-CN" altLang="en-US">
                <a:latin typeface="仿宋" panose="02010609060101010101" charset="-122"/>
                <a:ea typeface="仿宋" panose="02010609060101010101" charset="-122"/>
              </a:rPr>
              <a:t>低工资水平严重制约了城镇工薪阶层购买生活必需品的支付能力，使其生活水平在长达20多年的时期内改善甚微。当时人们的物质生活追求的目标是三大件――手表、自行车和缝纫机。</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p:cNvSpPr>
          <p:nvPr>
            <p:ph type="title"/>
          </p:nvPr>
        </p:nvSpPr>
        <p:spPr/>
        <p:txBody>
          <a:bodyPr anchor="ctr"/>
          <a:lstStyle/>
          <a:p>
            <a:endParaRPr lang="zh-CN" altLang="en-US"/>
          </a:p>
        </p:txBody>
      </p:sp>
      <p:sp>
        <p:nvSpPr>
          <p:cNvPr id="96258"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农民的境况。</a:t>
            </a:r>
          </a:p>
          <a:p>
            <a:r>
              <a:rPr lang="zh-CN" altLang="en-US" sz="2400">
                <a:latin typeface="仿宋" panose="02010609060101010101" charset="-122"/>
                <a:ea typeface="仿宋" panose="02010609060101010101" charset="-122"/>
              </a:rPr>
              <a:t>有2/3的生活水平不如50年代初期，有3/1则连30年代也不如。</a:t>
            </a:r>
          </a:p>
          <a:p>
            <a:r>
              <a:rPr lang="zh-CN" altLang="en-US" sz="2400">
                <a:latin typeface="仿宋" panose="02010609060101010101" charset="-122"/>
                <a:ea typeface="仿宋" panose="02010609060101010101" charset="-122"/>
              </a:rPr>
              <a:t>1978年农村贫困人口达2.5亿人，农村居民年人均纯收入是133.6元。</a:t>
            </a: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1"/>
          <p:cNvSpPr>
            <a:spLocks noGrp="1"/>
          </p:cNvSpPr>
          <p:nvPr>
            <p:ph type="title"/>
          </p:nvPr>
        </p:nvSpPr>
        <p:spPr/>
        <p:txBody>
          <a:bodyPr anchor="ctr"/>
          <a:lstStyle/>
          <a:p>
            <a:endParaRPr lang="zh-CN" altLang="en-US"/>
          </a:p>
        </p:txBody>
      </p:sp>
      <p:sp>
        <p:nvSpPr>
          <p:cNvPr id="110594" name="内容占位符 2"/>
          <p:cNvSpPr>
            <a:spLocks noGrp="1"/>
          </p:cNvSpPr>
          <p:nvPr>
            <p:ph idx="1"/>
          </p:nvPr>
        </p:nvSpPr>
        <p:spPr/>
        <p:txBody>
          <a:bodyPr anchor="t"/>
          <a:lstStyle/>
          <a:p>
            <a:r>
              <a:rPr lang="zh-CN" altLang="en-US" sz="2400" b="1" dirty="0">
                <a:latin typeface="仿宋" panose="02010609060101010101" charset="-122"/>
                <a:ea typeface="仿宋" panose="02010609060101010101" charset="-122"/>
                <a:sym typeface="+mn-ea"/>
              </a:rPr>
              <a:t>现代化10项量化标准</a:t>
            </a:r>
          </a:p>
          <a:p>
            <a:r>
              <a:rPr lang="zh-CN" altLang="en-US" sz="1800" dirty="0">
                <a:latin typeface="仿宋" panose="02010609060101010101" charset="-122"/>
                <a:ea typeface="仿宋" panose="02010609060101010101" charset="-122"/>
                <a:sym typeface="+mn-ea"/>
              </a:rPr>
              <a:t>（美国社会学家阿历克斯·英克尔斯提出）</a:t>
            </a:r>
          </a:p>
          <a:p>
            <a:r>
              <a:rPr lang="zh-CN" altLang="en-US" sz="2400" dirty="0">
                <a:latin typeface="仿宋" panose="02010609060101010101" charset="-122"/>
                <a:ea typeface="仿宋" panose="02010609060101010101" charset="-122"/>
                <a:sym typeface="+mn-ea"/>
              </a:rPr>
              <a:t>1、人均国民生产总值(GNP)----3000美圆</a:t>
            </a:r>
          </a:p>
          <a:p>
            <a:r>
              <a:rPr lang="zh-CN" altLang="en-US" sz="2400" dirty="0">
                <a:latin typeface="仿宋" panose="02010609060101010101" charset="-122"/>
                <a:ea typeface="仿宋" panose="02010609060101010101" charset="-122"/>
                <a:sym typeface="+mn-ea"/>
              </a:rPr>
              <a:t>2、非农业产值占国民生产总值比重----85%</a:t>
            </a:r>
          </a:p>
          <a:p>
            <a:r>
              <a:rPr lang="zh-CN" altLang="en-US" sz="2400" dirty="0">
                <a:latin typeface="仿宋" panose="02010609060101010101" charset="-122"/>
                <a:ea typeface="仿宋" panose="02010609060101010101" charset="-122"/>
                <a:sym typeface="+mn-ea"/>
              </a:rPr>
              <a:t>3、第三产业产值占国民生产总值比重--- 45%</a:t>
            </a:r>
          </a:p>
          <a:p>
            <a:r>
              <a:rPr lang="zh-CN" altLang="en-US" sz="2400" dirty="0">
                <a:latin typeface="仿宋" panose="02010609060101010101" charset="-122"/>
                <a:ea typeface="仿宋" panose="02010609060101010101" charset="-122"/>
                <a:sym typeface="+mn-ea"/>
              </a:rPr>
              <a:t>4、城市人口占总人口比重-----50%</a:t>
            </a:r>
          </a:p>
          <a:p>
            <a:r>
              <a:rPr lang="zh-CN" altLang="en-US" sz="2400" dirty="0">
                <a:latin typeface="仿宋" panose="02010609060101010101" charset="-122"/>
                <a:ea typeface="仿宋" panose="02010609060101010101" charset="-122"/>
                <a:sym typeface="+mn-ea"/>
              </a:rPr>
              <a:t>5、非农业就业人口占就业人口比重----70%</a:t>
            </a:r>
          </a:p>
          <a:p>
            <a:r>
              <a:rPr lang="zh-CN" altLang="en-US" sz="2400" dirty="0">
                <a:latin typeface="仿宋" panose="02010609060101010101" charset="-122"/>
                <a:ea typeface="仿宋" panose="02010609060101010101" charset="-122"/>
                <a:sym typeface="+mn-ea"/>
              </a:rPr>
              <a:t>6、大学生占20—24岁年龄人口比重----12.5%</a:t>
            </a:r>
          </a:p>
          <a:p>
            <a:r>
              <a:rPr lang="zh-CN" altLang="en-US" sz="2400" dirty="0">
                <a:latin typeface="仿宋" panose="02010609060101010101" charset="-122"/>
                <a:ea typeface="仿宋" panose="02010609060101010101" charset="-122"/>
                <a:sym typeface="+mn-ea"/>
              </a:rPr>
              <a:t>7、人口净增长率-----1%以下</a:t>
            </a:r>
          </a:p>
          <a:p>
            <a:r>
              <a:rPr lang="zh-CN" altLang="en-US" sz="2400" dirty="0">
                <a:latin typeface="仿宋" panose="02010609060101010101" charset="-122"/>
                <a:ea typeface="仿宋" panose="02010609060101010101" charset="-122"/>
                <a:sym typeface="+mn-ea"/>
              </a:rPr>
              <a:t>8、平均预期寿命----70岁</a:t>
            </a:r>
          </a:p>
          <a:p>
            <a:r>
              <a:rPr lang="zh-CN" altLang="en-US" sz="2400" dirty="0">
                <a:latin typeface="仿宋" panose="02010609060101010101" charset="-122"/>
                <a:ea typeface="仿宋" panose="02010609060101010101" charset="-122"/>
                <a:sym typeface="+mn-ea"/>
              </a:rPr>
              <a:t>9、每名医生服务的人数----1000人</a:t>
            </a:r>
          </a:p>
          <a:p>
            <a:r>
              <a:rPr lang="zh-CN" altLang="en-US" sz="2400" dirty="0">
                <a:latin typeface="仿宋" panose="02010609060101010101" charset="-122"/>
                <a:ea typeface="仿宋" panose="02010609060101010101" charset="-122"/>
                <a:sym typeface="+mn-ea"/>
              </a:rPr>
              <a:t>10、成人识字率----80%</a:t>
            </a:r>
          </a:p>
          <a:p>
            <a:endParaRPr lang="zh-CN" altLang="en-US" sz="2400" dirty="0">
              <a:latin typeface="仿宋" panose="02010609060101010101" charset="-122"/>
              <a:ea typeface="仿宋" panose="02010609060101010101" charset="-122"/>
              <a:sym typeface="+mn-ea"/>
            </a:endParaRPr>
          </a:p>
          <a:p>
            <a:endParaRPr lang="zh-CN" altLang="en-US" sz="2400" b="1">
              <a:latin typeface="仿宋" panose="02010609060101010101" charset="-122"/>
              <a:ea typeface="仿宋" panose="02010609060101010101" charset="-122"/>
            </a:endParaRP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1"/>
          <p:cNvSpPr>
            <a:spLocks noGrp="1"/>
          </p:cNvSpPr>
          <p:nvPr>
            <p:ph type="title"/>
          </p:nvPr>
        </p:nvSpPr>
        <p:spPr/>
        <p:txBody>
          <a:bodyPr anchor="ctr"/>
          <a:lstStyle/>
          <a:p>
            <a:endParaRPr lang="zh-CN" altLang="en-US"/>
          </a:p>
        </p:txBody>
      </p:sp>
      <p:sp>
        <p:nvSpPr>
          <p:cNvPr id="111618" name="内容占位符 2"/>
          <p:cNvSpPr>
            <a:spLocks noGrp="1"/>
          </p:cNvSpPr>
          <p:nvPr>
            <p:ph idx="1"/>
          </p:nvPr>
        </p:nvSpPr>
        <p:spPr/>
        <p:txBody>
          <a:bodyPr anchor="t"/>
          <a:lstStyle/>
          <a:p>
            <a:r>
              <a:rPr lang="zh-CN" altLang="en-US"/>
              <a:t> </a:t>
            </a:r>
            <a:r>
              <a:rPr lang="zh-CN" altLang="en-US" sz="2400">
                <a:latin typeface="仿宋" panose="02010609060101010101" charset="-122"/>
                <a:ea typeface="仿宋" panose="02010609060101010101" charset="-122"/>
                <a:sym typeface="+mn-ea"/>
              </a:rPr>
              <a:t>1994年</a:t>
            </a:r>
            <a:r>
              <a:rPr lang="zh-CN" altLang="en-US" sz="2400">
                <a:latin typeface="仿宋" panose="02010609060101010101" charset="-122"/>
                <a:ea typeface="仿宋" panose="02010609060101010101" charset="-122"/>
              </a:rPr>
              <a:t>根据10项指标的综合计算</a:t>
            </a:r>
          </a:p>
          <a:p>
            <a:r>
              <a:rPr lang="zh-CN" altLang="en-US" sz="2400">
                <a:latin typeface="仿宋" panose="02010609060101010101" charset="-122"/>
                <a:ea typeface="仿宋" panose="02010609060101010101" charset="-122"/>
              </a:rPr>
              <a:t>中国实现现代化标准77. 5</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，居世界第69位。</a:t>
            </a:r>
          </a:p>
          <a:p>
            <a:r>
              <a:rPr lang="zh-CN" altLang="en-US" sz="2400">
                <a:latin typeface="仿宋" panose="02010609060101010101" charset="-122"/>
                <a:ea typeface="仿宋" panose="02010609060101010101" charset="-122"/>
              </a:rPr>
              <a:t>属中等偏下水平，比低收人国家高36%，比中等收人国家低24%，比高收人国家低67%。</a:t>
            </a:r>
          </a:p>
          <a:p>
            <a:r>
              <a:rPr lang="zh-CN" altLang="en-US" sz="2400">
                <a:latin typeface="仿宋" panose="02010609060101010101" charset="-122"/>
                <a:ea typeface="仿宋" panose="02010609060101010101" charset="-122"/>
                <a:sym typeface="+mn-ea"/>
              </a:rPr>
              <a:t>现代化水平较高的指标有:</a:t>
            </a:r>
          </a:p>
          <a:p>
            <a:r>
              <a:rPr lang="zh-CN" altLang="en-US" sz="2400">
                <a:latin typeface="仿宋" panose="02010609060101010101" charset="-122"/>
                <a:ea typeface="仿宋" panose="02010609060101010101" charset="-122"/>
                <a:sym typeface="+mn-ea"/>
              </a:rPr>
              <a:t>每一医生服务人口为645人，已超过现代化标准1000人的</a:t>
            </a:r>
            <a:r>
              <a:rPr lang="en-US" altLang="zh-CN" sz="2400">
                <a:latin typeface="仿宋" panose="02010609060101010101" charset="-122"/>
                <a:ea typeface="仿宋" panose="02010609060101010101" charset="-122"/>
                <a:sym typeface="+mn-ea"/>
              </a:rPr>
              <a:t>50%</a:t>
            </a:r>
            <a:r>
              <a:rPr lang="zh-CN" altLang="en-US" sz="2400">
                <a:latin typeface="仿宋" panose="02010609060101010101" charset="-122"/>
                <a:ea typeface="仿宋" panose="02010609060101010101" charset="-122"/>
                <a:sym typeface="+mn-ea"/>
              </a:rPr>
              <a:t>,居世界第33位;</a:t>
            </a:r>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平均预期寿命70岁，居46位;</a:t>
            </a:r>
          </a:p>
          <a:p>
            <a:r>
              <a:rPr lang="zh-CN" altLang="en-US" sz="2400">
                <a:latin typeface="仿宋" panose="02010609060101010101" charset="-122"/>
                <a:ea typeface="仿宋" panose="02010609060101010101" charset="-122"/>
                <a:sym typeface="+mn-ea"/>
              </a:rPr>
              <a:t>人口净增率(1990一1994年平均)接近现代化标准1.</a:t>
            </a:r>
            <a:r>
              <a:rPr lang="en-US" altLang="zh-CN" sz="2400">
                <a:latin typeface="仿宋" panose="02010609060101010101" charset="-122"/>
                <a:ea typeface="仿宋" panose="02010609060101010101" charset="-122"/>
                <a:sym typeface="+mn-ea"/>
              </a:rPr>
              <a:t>0</a:t>
            </a:r>
            <a:r>
              <a:rPr lang="zh-CN" altLang="en-US" sz="2400">
                <a:latin typeface="仿宋" panose="02010609060101010101" charset="-122"/>
                <a:ea typeface="仿宋" panose="02010609060101010101" charset="-122"/>
                <a:sym typeface="+mn-ea"/>
              </a:rPr>
              <a:t>%的83%，居第34位;</a:t>
            </a:r>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成人识字率为</a:t>
            </a:r>
            <a:r>
              <a:rPr lang="en-US" altLang="zh-CN" sz="2400">
                <a:latin typeface="仿宋" panose="02010609060101010101" charset="-122"/>
                <a:ea typeface="仿宋" panose="02010609060101010101" charset="-122"/>
                <a:sym typeface="+mn-ea"/>
              </a:rPr>
              <a:t>80</a:t>
            </a:r>
            <a:r>
              <a:rPr lang="zh-CN" altLang="en-US" sz="2400">
                <a:latin typeface="仿宋" panose="02010609060101010101" charset="-122"/>
                <a:ea typeface="仿宋" panose="02010609060101010101" charset="-122"/>
                <a:sym typeface="+mn-ea"/>
              </a:rPr>
              <a:t>%左右，居世界61位。</a:t>
            </a:r>
            <a:endParaRPr lang="zh-CN" altLang="en-US" sz="240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1"/>
          <p:cNvSpPr>
            <a:spLocks noGrp="1"/>
          </p:cNvSpPr>
          <p:nvPr>
            <p:ph type="title"/>
          </p:nvPr>
        </p:nvSpPr>
        <p:spPr/>
        <p:txBody>
          <a:bodyPr anchor="ctr"/>
          <a:lstStyle/>
          <a:p>
            <a:endParaRPr lang="zh-CN" altLang="en-US"/>
          </a:p>
        </p:txBody>
      </p:sp>
      <p:sp>
        <p:nvSpPr>
          <p:cNvPr id="112642"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现代化较低水平的指标是:</a:t>
            </a:r>
          </a:p>
          <a:p>
            <a:r>
              <a:rPr lang="zh-CN" altLang="en-US">
                <a:latin typeface="仿宋" panose="02010609060101010101" charset="-122"/>
                <a:ea typeface="仿宋" panose="02010609060101010101" charset="-122"/>
              </a:rPr>
              <a:t>第三产业产值比例为32%，仅实现现代化标准的71%，居世界111位;</a:t>
            </a:r>
          </a:p>
          <a:p>
            <a:r>
              <a:rPr lang="zh-CN" altLang="en-US">
                <a:latin typeface="仿宋" panose="02010609060101010101" charset="-122"/>
                <a:ea typeface="仿宋" panose="02010609060101010101" charset="-122"/>
              </a:rPr>
              <a:t>大学生入学率只有49</a:t>
            </a:r>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rPr>
              <a:t>，比低收人国家的平均数还低1个百分点，为标准的32%，居80位;</a:t>
            </a:r>
          </a:p>
          <a:p>
            <a:r>
              <a:rPr lang="zh-CN" altLang="en-US">
                <a:latin typeface="仿宋" panose="02010609060101010101" charset="-122"/>
                <a:ea typeface="仿宋" panose="02010609060101010101" charset="-122"/>
              </a:rPr>
              <a:t>城市人口比重只有29%，为标准50%的58%，居95位;</a:t>
            </a:r>
          </a:p>
          <a:p>
            <a:r>
              <a:rPr lang="zh-CN" altLang="en-US">
                <a:latin typeface="仿宋" panose="02010609060101010101" charset="-122"/>
                <a:ea typeface="仿宋" panose="02010609060101010101" charset="-122"/>
              </a:rPr>
              <a:t>人均国民生产总值只有530美元，为标准300</a:t>
            </a:r>
            <a:r>
              <a:rPr lang="en-US" altLang="zh-CN">
                <a:latin typeface="仿宋" panose="02010609060101010101" charset="-122"/>
                <a:ea typeface="仿宋" panose="02010609060101010101" charset="-122"/>
              </a:rPr>
              <a:t>0</a:t>
            </a:r>
            <a:r>
              <a:rPr lang="zh-CN" altLang="en-US">
                <a:latin typeface="仿宋" panose="02010609060101010101" charset="-122"/>
                <a:ea typeface="仿宋" panose="02010609060101010101" charset="-122"/>
              </a:rPr>
              <a:t>美元的17.7%，居83位。</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a:latin typeface="仿宋" panose="02010609060101010101" charset="-122"/>
                <a:ea typeface="仿宋" panose="02010609060101010101" charset="-122"/>
                <a:sym typeface="+mn-ea"/>
              </a:rPr>
              <a:t>科学的目的是使用实证方法获取关于对象的知识，探寻的是事实。（实然）</a:t>
            </a:r>
          </a:p>
          <a:p>
            <a:r>
              <a:rPr lang="zh-CN" altLang="en-US" sz="2400">
                <a:latin typeface="仿宋" panose="02010609060101010101" charset="-122"/>
                <a:ea typeface="仿宋" panose="02010609060101010101" charset="-122"/>
                <a:sym typeface="+mn-ea"/>
              </a:rPr>
              <a:t>人文学科，是要探寻人的生存及其意义、是人的价值，其所要回答的主要是对象“应如何”的问题。（应然）</a:t>
            </a:r>
          </a:p>
          <a:p>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社会科学很难独立于价值体系之外。</a:t>
            </a:r>
            <a:endParaRPr lang="zh-CN" altLang="en-US" sz="240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比如，政治学</a:t>
            </a:r>
            <a:r>
              <a:rPr lang="en-US" altLang="zh-CN" sz="2400">
                <a:latin typeface="仿宋" panose="02010609060101010101" charset="-122"/>
                <a:ea typeface="仿宋" panose="02010609060101010101" charset="-122"/>
                <a:sym typeface="+mn-ea"/>
              </a:rPr>
              <a:t>——</a:t>
            </a:r>
            <a:r>
              <a:rPr lang="zh-CN" altLang="en-US" sz="2400">
                <a:latin typeface="仿宋" panose="02010609060101010101" charset="-122"/>
                <a:ea typeface="仿宋" panose="02010609060101010101" charset="-122"/>
                <a:sym typeface="+mn-ea"/>
              </a:rPr>
              <a:t>政治哲学、政治科学。</a:t>
            </a:r>
            <a:endParaRPr lang="zh-CN" altLang="en-US" sz="240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1"/>
          <p:cNvSpPr>
            <a:spLocks noGrp="1"/>
          </p:cNvSpPr>
          <p:nvPr>
            <p:ph type="title"/>
          </p:nvPr>
        </p:nvSpPr>
        <p:spPr/>
        <p:txBody>
          <a:bodyPr anchor="ctr"/>
          <a:lstStyle/>
          <a:p>
            <a:endParaRPr lang="zh-CN" altLang="en-US"/>
          </a:p>
        </p:txBody>
      </p:sp>
      <p:sp>
        <p:nvSpPr>
          <p:cNvPr id="113666" name="内容占位符 2"/>
          <p:cNvSpPr>
            <a:spLocks noGrp="1"/>
          </p:cNvSpPr>
          <p:nvPr>
            <p:ph idx="1"/>
          </p:nvPr>
        </p:nvSpPr>
        <p:spPr/>
        <p:txBody>
          <a:bodyPr anchor="t"/>
          <a:lstStyle/>
          <a:p>
            <a:r>
              <a:rPr lang="zh-CN" altLang="en-US" sz="2400">
                <a:latin typeface="仿宋" panose="02010609060101010101" charset="-122"/>
                <a:ea typeface="仿宋" panose="02010609060101010101" charset="-122"/>
              </a:rPr>
              <a:t>2014年中国的人均GDP约为7575美元</a:t>
            </a:r>
          </a:p>
          <a:p>
            <a:r>
              <a:rPr lang="zh-CN" altLang="en-US" sz="2400">
                <a:latin typeface="仿宋" panose="02010609060101010101" charset="-122"/>
                <a:ea typeface="仿宋" panose="02010609060101010101" charset="-122"/>
              </a:rPr>
              <a:t>2014年农业产值占国民生产总值比重9.2％</a:t>
            </a:r>
          </a:p>
          <a:p>
            <a:r>
              <a:rPr lang="zh-CN" altLang="en-US">
                <a:latin typeface="仿宋" panose="02010609060101010101" charset="-122"/>
                <a:ea typeface="仿宋" panose="02010609060101010101" charset="-122"/>
              </a:rPr>
              <a:t>2014年第三产业占GDP比重48.2%</a:t>
            </a:r>
          </a:p>
          <a:p>
            <a:r>
              <a:rPr lang="zh-CN" altLang="en-US">
                <a:latin typeface="仿宋" panose="02010609060101010101" charset="-122"/>
                <a:ea typeface="仿宋" panose="02010609060101010101" charset="-122"/>
              </a:rPr>
              <a:t>2014年中国城镇人口占总人口比重54.77%</a:t>
            </a:r>
          </a:p>
          <a:p>
            <a:r>
              <a:rPr lang="en-US" altLang="zh-CN">
                <a:latin typeface="仿宋" panose="02010609060101010101" charset="-122"/>
                <a:ea typeface="仿宋" panose="02010609060101010101" charset="-122"/>
              </a:rPr>
              <a:t>2013</a:t>
            </a:r>
            <a:r>
              <a:rPr lang="zh-CN" altLang="en-US">
                <a:latin typeface="仿宋" panose="02010609060101010101" charset="-122"/>
                <a:ea typeface="仿宋" panose="02010609060101010101" charset="-122"/>
              </a:rPr>
              <a:t>年农林牧渔水利业生产人员，所占比重为48%</a:t>
            </a:r>
          </a:p>
          <a:p>
            <a:r>
              <a:rPr lang="zh-CN" altLang="en-US">
                <a:latin typeface="仿宋" panose="02010609060101010101" charset="-122"/>
                <a:ea typeface="仿宋" panose="02010609060101010101" charset="-122"/>
              </a:rPr>
              <a:t>2014年高等教育毛入学率达到了37.5%</a:t>
            </a:r>
          </a:p>
          <a:p>
            <a:r>
              <a:rPr lang="zh-CN" altLang="en-US">
                <a:latin typeface="仿宋" panose="02010609060101010101" charset="-122"/>
                <a:ea typeface="仿宋" panose="02010609060101010101" charset="-122"/>
              </a:rPr>
              <a:t>2014年人口增长率是5.21‰ </a:t>
            </a:r>
          </a:p>
          <a:p>
            <a:r>
              <a:rPr lang="en-US" altLang="zh-CN" dirty="0">
                <a:latin typeface="仿宋" panose="02010609060101010101" charset="-122"/>
                <a:ea typeface="仿宋" panose="02010609060101010101" charset="-122"/>
                <a:sym typeface="+mn-ea"/>
              </a:rPr>
              <a:t>2014</a:t>
            </a:r>
            <a:r>
              <a:rPr lang="zh-CN" altLang="en-US" dirty="0">
                <a:latin typeface="仿宋" panose="02010609060101010101" charset="-122"/>
                <a:ea typeface="仿宋" panose="02010609060101010101" charset="-122"/>
                <a:sym typeface="+mn-ea"/>
              </a:rPr>
              <a:t>年平均预期寿命</a:t>
            </a:r>
            <a:r>
              <a:rPr lang="en-US" altLang="zh-CN" dirty="0">
                <a:latin typeface="仿宋" panose="02010609060101010101" charset="-122"/>
                <a:ea typeface="仿宋" panose="02010609060101010101" charset="-122"/>
                <a:sym typeface="+mn-ea"/>
              </a:rPr>
              <a:t>75.8</a:t>
            </a:r>
            <a:r>
              <a:rPr lang="zh-CN" altLang="en-US" dirty="0">
                <a:latin typeface="仿宋" panose="02010609060101010101" charset="-122"/>
                <a:ea typeface="仿宋" panose="02010609060101010101" charset="-122"/>
                <a:sym typeface="+mn-ea"/>
              </a:rPr>
              <a:t>岁</a:t>
            </a:r>
          </a:p>
          <a:p>
            <a:r>
              <a:rPr lang="en-US" altLang="zh-CN" dirty="0">
                <a:latin typeface="仿宋" panose="02010609060101010101" charset="-122"/>
                <a:ea typeface="仿宋" panose="02010609060101010101" charset="-122"/>
                <a:sym typeface="+mn-ea"/>
              </a:rPr>
              <a:t>2014</a:t>
            </a:r>
            <a:r>
              <a:rPr lang="zh-CN" altLang="en-US" dirty="0">
                <a:latin typeface="仿宋" panose="02010609060101010101" charset="-122"/>
                <a:ea typeface="仿宋" panose="02010609060101010101" charset="-122"/>
                <a:sym typeface="+mn-ea"/>
              </a:rPr>
              <a:t>年</a:t>
            </a:r>
            <a:r>
              <a:rPr lang="zh-CN" altLang="en-US">
                <a:latin typeface="仿宋" panose="02010609060101010101" charset="-122"/>
                <a:ea typeface="仿宋" panose="02010609060101010101" charset="-122"/>
              </a:rPr>
              <a:t>每千人口执业医师为1.82人</a:t>
            </a:r>
          </a:p>
          <a:p>
            <a:r>
              <a:rPr lang="zh-CN" altLang="en-US">
                <a:latin typeface="仿宋" panose="02010609060101010101" charset="-122"/>
                <a:ea typeface="仿宋" panose="02010609060101010101" charset="-122"/>
                <a:sym typeface="+mn-ea"/>
              </a:rPr>
              <a:t>2009年</a:t>
            </a:r>
            <a:r>
              <a:rPr lang="zh-CN" altLang="en-US" dirty="0">
                <a:latin typeface="仿宋" panose="02010609060101010101" charset="-122"/>
                <a:ea typeface="仿宋" panose="02010609060101010101" charset="-122"/>
                <a:sym typeface="+mn-ea"/>
              </a:rPr>
              <a:t>成人识字率</a:t>
            </a:r>
            <a:r>
              <a:rPr lang="zh-CN" altLang="en-US">
                <a:latin typeface="仿宋" panose="02010609060101010101" charset="-122"/>
                <a:ea typeface="仿宋" panose="02010609060101010101" charset="-122"/>
              </a:rPr>
              <a:t>94%</a:t>
            </a:r>
          </a:p>
          <a:p>
            <a:endParaRPr lang="zh-CN" altLang="en-US">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rPr>
              <a:t>世界银行的人均收入划分标准</a:t>
            </a:r>
          </a:p>
          <a:p>
            <a:endParaRPr lang="zh-CN" altLang="en-US">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按世界银行公布的数据，2008年的最新收入分组标准为：</a:t>
            </a:r>
          </a:p>
          <a:p>
            <a:r>
              <a:rPr lang="zh-CN" altLang="en-US">
                <a:latin typeface="仿宋" panose="02010609060101010101" charset="-122"/>
                <a:ea typeface="仿宋" panose="02010609060101010101" charset="-122"/>
              </a:rPr>
              <a:t>低于975美元为低收入国家，</a:t>
            </a:r>
          </a:p>
          <a:p>
            <a:r>
              <a:rPr lang="zh-CN" altLang="en-US">
                <a:latin typeface="仿宋" panose="02010609060101010101" charset="-122"/>
                <a:ea typeface="仿宋" panose="02010609060101010101" charset="-122"/>
              </a:rPr>
              <a:t>在976至3855美元之间为中等偏下收入国家，</a:t>
            </a:r>
          </a:p>
          <a:p>
            <a:r>
              <a:rPr lang="zh-CN" altLang="en-US">
                <a:latin typeface="仿宋" panose="02010609060101010101" charset="-122"/>
                <a:ea typeface="仿宋" panose="02010609060101010101" charset="-122"/>
              </a:rPr>
              <a:t>在3856至11905美元之间为中等偏上收入国家，</a:t>
            </a:r>
          </a:p>
          <a:p>
            <a:r>
              <a:rPr lang="zh-CN" altLang="en-US">
                <a:latin typeface="仿宋" panose="02010609060101010101" charset="-122"/>
                <a:ea typeface="仿宋" panose="02010609060101010101" charset="-122"/>
              </a:rPr>
              <a:t>高于11906美元为高收入国家。</a:t>
            </a: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rPr>
              <a:t>联合国开发计划署的人类发展指数</a:t>
            </a:r>
          </a:p>
          <a:p>
            <a:r>
              <a:rPr lang="zh-CN" altLang="en-US">
                <a:latin typeface="仿宋" panose="02010609060101010101" charset="-122"/>
                <a:ea typeface="仿宋" panose="02010609060101010101" charset="-122"/>
              </a:rPr>
              <a:t>以“预期寿命、教育水准和生活质量”三项基础变量，按照一定的计算方法，得出的综合指标。</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标题 1"/>
          <p:cNvSpPr>
            <a:spLocks noGrp="1"/>
          </p:cNvSpPr>
          <p:nvPr>
            <p:ph type="title"/>
          </p:nvPr>
        </p:nvSpPr>
        <p:spPr/>
        <p:txBody>
          <a:bodyPr anchor="ctr"/>
          <a:lstStyle/>
          <a:p>
            <a:endParaRPr lang="zh-CN" altLang="en-US"/>
          </a:p>
        </p:txBody>
      </p:sp>
      <p:sp>
        <p:nvSpPr>
          <p:cNvPr id="114690" name="内容占位符 2"/>
          <p:cNvSpPr>
            <a:spLocks noGrp="1"/>
          </p:cNvSpPr>
          <p:nvPr>
            <p:ph idx="1"/>
          </p:nvPr>
        </p:nvSpPr>
        <p:spPr/>
        <p:txBody>
          <a:bodyPr anchor="t"/>
          <a:lstStyle/>
          <a:p>
            <a:r>
              <a:rPr lang="zh-CN" altLang="en-US" sz="2400" b="1">
                <a:latin typeface="仿宋" panose="02010609060101010101" charset="-122"/>
                <a:ea typeface="仿宋" panose="02010609060101010101" charset="-122"/>
              </a:rPr>
              <a:t>概念归纳</a:t>
            </a:r>
          </a:p>
          <a:p>
            <a:endParaRPr lang="zh-CN" altLang="en-US" sz="2400" b="1">
              <a:latin typeface="仿宋" panose="02010609060101010101" charset="-122"/>
              <a:ea typeface="仿宋" panose="02010609060101010101" charset="-122"/>
              <a:sym typeface="+mn-ea"/>
            </a:endParaRPr>
          </a:p>
          <a:p>
            <a:r>
              <a:rPr lang="zh-CN" altLang="en-US" sz="2400">
                <a:latin typeface="仿宋" panose="02010609060101010101" charset="-122"/>
                <a:ea typeface="仿宋" panose="02010609060101010101" charset="-122"/>
                <a:sym typeface="+mn-ea"/>
              </a:rPr>
              <a:t>社会主义初级阶段、政社合一、</a:t>
            </a:r>
            <a:r>
              <a:rPr lang="en-US" altLang="zh-CN" sz="2400">
                <a:latin typeface="仿宋" panose="02010609060101010101" charset="-122"/>
                <a:ea typeface="仿宋" panose="02010609060101010101" charset="-122"/>
                <a:sym typeface="+mn-ea"/>
              </a:rPr>
              <a:t>“</a:t>
            </a:r>
            <a:r>
              <a:rPr lang="zh-CN" altLang="en-US" sz="2400">
                <a:latin typeface="仿宋" panose="02010609060101010101" charset="-122"/>
                <a:ea typeface="仿宋" panose="02010609060101010101" charset="-122"/>
                <a:sym typeface="+mn-ea"/>
              </a:rPr>
              <a:t>三级所有、队为基础”</a:t>
            </a:r>
          </a:p>
          <a:p>
            <a:r>
              <a:rPr lang="zh-CN" altLang="en-US" sz="2400" dirty="0">
                <a:latin typeface="仿宋" panose="02010609060101010101" charset="-122"/>
                <a:ea typeface="仿宋" panose="02010609060101010101" charset="-122"/>
                <a:sym typeface="+mn-ea"/>
              </a:rPr>
              <a:t>现代化10项量化标准</a:t>
            </a:r>
            <a:endParaRPr lang="zh-CN" altLang="en-US" sz="2400">
              <a:latin typeface="仿宋" panose="02010609060101010101" charset="-122"/>
              <a:ea typeface="仿宋" panose="02010609060101010101" charset="-122"/>
              <a:sym typeface="+mn-ea"/>
            </a:endParaRPr>
          </a:p>
          <a:p>
            <a:pPr marL="812800" indent="-812800"/>
            <a:endParaRPr lang="zh-CN" altLang="en-US" sz="2400" dirty="0">
              <a:latin typeface="仿宋" panose="02010609060101010101" charset="-122"/>
              <a:ea typeface="仿宋" panose="02010609060101010101" charset="-122"/>
              <a:sym typeface="+mn-ea"/>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rPr>
              <a:t>第五讲作业题</a:t>
            </a:r>
          </a:p>
          <a:p>
            <a:r>
              <a:rPr lang="en-US" altLang="zh-CN" dirty="0">
                <a:latin typeface="仿宋" panose="02010609060101010101" charset="-122"/>
                <a:ea typeface="仿宋" panose="02010609060101010101" charset="-122"/>
                <a:sym typeface="+mn-ea"/>
              </a:rPr>
              <a:t>1</a:t>
            </a:r>
            <a:r>
              <a:rPr lang="zh-CN" altLang="en-US" dirty="0">
                <a:latin typeface="仿宋" panose="02010609060101010101" charset="-122"/>
                <a:ea typeface="仿宋" panose="02010609060101010101" charset="-122"/>
                <a:sym typeface="+mn-ea"/>
              </a:rPr>
              <a:t>、</a:t>
            </a:r>
            <a:r>
              <a:rPr lang="zh-CN" altLang="en-US">
                <a:latin typeface="仿宋" panose="02010609060101010101" charset="-122"/>
                <a:ea typeface="仿宋" panose="02010609060101010101" charset="-122"/>
                <a:sym typeface="+mn-ea"/>
              </a:rPr>
              <a:t>社会主义初级阶段的两层含义？</a:t>
            </a:r>
            <a:endParaRPr lang="zh-CN" altLang="en-US" strike="noStrike" noProof="1">
              <a:latin typeface="仿宋" panose="02010609060101010101" charset="-122"/>
              <a:ea typeface="仿宋" panose="02010609060101010101" charset="-122"/>
            </a:endParaRPr>
          </a:p>
          <a:p>
            <a:r>
              <a:rPr lang="en-US" altLang="zh-CN">
                <a:latin typeface="仿宋" panose="02010609060101010101" charset="-122"/>
                <a:ea typeface="仿宋" panose="02010609060101010101" charset="-122"/>
              </a:rPr>
              <a:t>2</a:t>
            </a:r>
            <a:r>
              <a:rPr lang="zh-CN" altLang="en-US">
                <a:latin typeface="仿宋" panose="02010609060101010101" charset="-122"/>
                <a:ea typeface="仿宋" panose="02010609060101010101" charset="-122"/>
              </a:rPr>
              <a:t>、</a:t>
            </a:r>
            <a:r>
              <a:rPr lang="zh-CN" altLang="en-US" dirty="0">
                <a:latin typeface="仿宋" panose="02010609060101010101" charset="-122"/>
                <a:ea typeface="仿宋" panose="02010609060101010101" charset="-122"/>
                <a:sym typeface="+mn-ea"/>
              </a:rPr>
              <a:t>现代化10项量化标准？</a:t>
            </a:r>
          </a:p>
          <a:p>
            <a:endParaRPr lang="zh-CN" altLang="en-US" dirty="0">
              <a:latin typeface="仿宋" panose="02010609060101010101" charset="-122"/>
              <a:ea typeface="仿宋" panose="02010609060101010101" charset="-122"/>
              <a:sym typeface="+mn-ea"/>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ph type="title"/>
          </p:nvPr>
        </p:nvSpPr>
        <p:spPr/>
        <p:txBody>
          <a:bodyPr anchor="ctr"/>
          <a:lstStyle/>
          <a:p>
            <a:r>
              <a:rPr lang="zh-CN" altLang="en-US"/>
              <a:t>第六讲 社会主义本质和建设中国特色社会主义总任务 </a:t>
            </a:r>
          </a:p>
        </p:txBody>
      </p:sp>
      <p:sp>
        <p:nvSpPr>
          <p:cNvPr id="115714" name="内容占位符 2"/>
          <p:cNvSpPr>
            <a:spLocks noGrp="1"/>
          </p:cNvSpPr>
          <p:nvPr>
            <p:ph idx="1"/>
          </p:nvPr>
        </p:nvSpPr>
        <p:spPr/>
        <p:txBody>
          <a:bodyPr anchor="t"/>
          <a:lstStyle/>
          <a:p>
            <a:pPr fontAlgn="base"/>
            <a:r>
              <a:rPr lang="zh-CN" altLang="en-US">
                <a:sym typeface="+mn-ea"/>
              </a:rPr>
              <a:t>重点内容</a:t>
            </a:r>
            <a:endParaRPr lang="zh-CN" altLang="en-US" strike="noStrike" noProof="1"/>
          </a:p>
          <a:p>
            <a:pPr fontAlgn="base"/>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、社会主义的本质 </a:t>
            </a:r>
          </a:p>
          <a:p>
            <a:pPr fontAlgn="base"/>
            <a:r>
              <a:rPr lang="en-US" altLang="zh-CN" strike="noStrike" noProof="1">
                <a:latin typeface="仿宋" panose="02010609060101010101" charset="-122"/>
                <a:ea typeface="仿宋" panose="02010609060101010101" charset="-122"/>
              </a:rPr>
              <a:t>2</a:t>
            </a:r>
            <a:r>
              <a:rPr lang="zh-CN" altLang="en-US" strike="noStrike" noProof="1">
                <a:latin typeface="仿宋" panose="02010609060101010101" charset="-122"/>
                <a:ea typeface="仿宋" panose="02010609060101010101" charset="-122"/>
              </a:rPr>
              <a:t>、社会主义的根本任务 </a:t>
            </a:r>
          </a:p>
          <a:p>
            <a:pPr fontAlgn="base"/>
            <a:r>
              <a:rPr lang="en-US" altLang="zh-CN" strike="noStrike" noProof="1">
                <a:latin typeface="仿宋" panose="02010609060101010101" charset="-122"/>
                <a:ea typeface="仿宋" panose="02010609060101010101" charset="-122"/>
              </a:rPr>
              <a:t>3</a:t>
            </a:r>
            <a:r>
              <a:rPr lang="zh-CN" altLang="en-US" strike="noStrike" noProof="1">
                <a:latin typeface="仿宋" panose="02010609060101010101" charset="-122"/>
                <a:ea typeface="仿宋" panose="02010609060101010101" charset="-122"/>
              </a:rPr>
              <a:t>、中国特色社会主义的发展战略 </a:t>
            </a:r>
          </a:p>
          <a:p>
            <a:pPr marL="0" indent="0" fontAlgn="base">
              <a:buNone/>
            </a:pPr>
            <a:endParaRPr lang="zh-CN" altLang="en-US" strike="noStrike" noProof="1">
              <a:latin typeface="仿宋" panose="02010609060101010101" charset="-122"/>
              <a:ea typeface="仿宋" panose="02010609060101010101" charset="-122"/>
            </a:endParaRPr>
          </a:p>
          <a:p>
            <a:pPr fontAlgn="base"/>
            <a:r>
              <a:rPr lang="zh-CN" altLang="en-US" b="1">
                <a:latin typeface="仿宋" panose="02010609060101010101" charset="-122"/>
                <a:ea typeface="仿宋" panose="02010609060101010101" charset="-122"/>
                <a:sym typeface="+mn-ea"/>
              </a:rPr>
              <a:t>要点解释</a:t>
            </a:r>
            <a:endParaRPr lang="zh-CN" altLang="en-US" b="1">
              <a:latin typeface="仿宋" panose="02010609060101010101" charset="-122"/>
              <a:ea typeface="仿宋" panose="02010609060101010101" charset="-122"/>
            </a:endParaRPr>
          </a:p>
          <a:p>
            <a:pPr fontAlgn="base"/>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、改变中国发展方向的邓小平理论</a:t>
            </a:r>
          </a:p>
          <a:p>
            <a:pPr fontAlgn="base"/>
            <a:endParaRPr lang="zh-CN" altLang="en-US">
              <a:latin typeface="仿宋" panose="02010609060101010101" charset="-122"/>
              <a:ea typeface="仿宋" panose="02010609060101010101" charset="-122"/>
            </a:endParaRPr>
          </a:p>
          <a:p>
            <a:pPr fontAlgn="base"/>
            <a:r>
              <a:rPr lang="zh-CN" altLang="en-US" b="1">
                <a:latin typeface="仿宋" panose="02010609060101010101" charset="-122"/>
                <a:ea typeface="仿宋" panose="02010609060101010101" charset="-122"/>
                <a:sym typeface="+mn-ea"/>
              </a:rPr>
              <a:t>概念归纳</a:t>
            </a:r>
          </a:p>
          <a:p>
            <a:endParaRPr lang="zh-CN" altLang="en-US"/>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b="1">
                <a:latin typeface="仿宋" panose="02010609060101010101" charset="-122"/>
                <a:ea typeface="仿宋" panose="02010609060101010101" charset="-122"/>
              </a:rPr>
              <a:t>改变中国发展方向的邓小平理论</a:t>
            </a:r>
          </a:p>
          <a:p>
            <a:endParaRPr lang="zh-CN" altLang="en-US" sz="2400" b="1">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苏式社会主义三大特征：公有制、按劳分配、计划经济。</a:t>
            </a:r>
          </a:p>
          <a:p>
            <a:r>
              <a:rPr lang="zh-CN" altLang="en-US" sz="2400">
                <a:latin typeface="仿宋" panose="02010609060101010101" charset="-122"/>
                <a:ea typeface="仿宋" panose="02010609060101010101" charset="-122"/>
              </a:rPr>
              <a:t>什么是社会主义？</a:t>
            </a:r>
            <a:r>
              <a:rPr lang="zh-CN" altLang="en-US" sz="2400">
                <a:latin typeface="仿宋" panose="02010609060101010101" charset="-122"/>
                <a:ea typeface="仿宋" panose="02010609060101010101" charset="-122"/>
                <a:sym typeface="+mn-ea"/>
              </a:rPr>
              <a:t>毛泽东对苏联模式没有歧见。</a:t>
            </a:r>
          </a:p>
          <a:p>
            <a:r>
              <a:rPr lang="zh-CN" altLang="en-US" sz="2400">
                <a:latin typeface="仿宋" panose="02010609060101010101" charset="-122"/>
                <a:ea typeface="仿宋" panose="02010609060101010101" charset="-122"/>
              </a:rPr>
              <a:t>如何建设社会主义？</a:t>
            </a:r>
            <a:r>
              <a:rPr lang="zh-CN" altLang="en-US" sz="2400">
                <a:latin typeface="仿宋" panose="02010609060101010101" charset="-122"/>
                <a:ea typeface="仿宋" panose="02010609060101010101" charset="-122"/>
                <a:sym typeface="+mn-ea"/>
              </a:rPr>
              <a:t>毛泽东对苏联模式有批评。</a:t>
            </a:r>
          </a:p>
          <a:p>
            <a:endParaRPr lang="zh-CN" altLang="en-US" sz="2400">
              <a:latin typeface="仿宋" panose="02010609060101010101" charset="-122"/>
              <a:ea typeface="仿宋" panose="02010609060101010101" charset="-122"/>
              <a:sym typeface="+mn-ea"/>
            </a:endParaRPr>
          </a:p>
          <a:p>
            <a:endParaRPr lang="zh-CN" altLang="en-US" sz="2400">
              <a:latin typeface="仿宋" panose="02010609060101010101" charset="-122"/>
              <a:ea typeface="仿宋" panose="02010609060101010101" charset="-122"/>
              <a:sym typeface="+mn-ea"/>
            </a:endParaRPr>
          </a:p>
          <a:p>
            <a:endParaRPr lang="zh-CN" altLang="en-US" sz="2400">
              <a:latin typeface="仿宋" panose="02010609060101010101" charset="-122"/>
              <a:ea typeface="仿宋" panose="02010609060101010101" charset="-122"/>
              <a:sym typeface="+mn-ea"/>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sym typeface="+mn-ea"/>
              </a:rPr>
              <a:t>邓小平的新认识（中国特色社会主义理论）</a:t>
            </a:r>
          </a:p>
          <a:p>
            <a:endParaRPr lang="zh-CN" altLang="en-US">
              <a:latin typeface="仿宋" panose="02010609060101010101" charset="-122"/>
              <a:ea typeface="仿宋" panose="02010609060101010101" charset="-122"/>
              <a:sym typeface="+mn-ea"/>
            </a:endParaRPr>
          </a:p>
          <a:p>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、贫穷不是社会主义，让一部分人先富起来</a:t>
            </a:r>
          </a:p>
          <a:p>
            <a:endParaRPr lang="zh-CN" altLang="en-US">
              <a:latin typeface="仿宋" panose="02010609060101010101" charset="-122"/>
              <a:ea typeface="仿宋" panose="02010609060101010101" charset="-122"/>
              <a:sym typeface="+mn-ea"/>
            </a:endParaRPr>
          </a:p>
          <a:p>
            <a:r>
              <a:rPr lang="zh-CN" altLang="en-US">
                <a:latin typeface="仿宋" panose="02010609060101010101" charset="-122"/>
                <a:ea typeface="仿宋" panose="02010609060101010101" charset="-122"/>
                <a:sym typeface="+mn-ea"/>
              </a:rPr>
              <a:t>改变了过去越穷越光荣的社会价值观。人性中的求富欲望被解放、释放。这是改革开放时代社会活力的精神动力。</a:t>
            </a:r>
          </a:p>
          <a:p>
            <a:r>
              <a:rPr lang="zh-CN" altLang="en-US">
                <a:latin typeface="仿宋" panose="02010609060101010101" charset="-122"/>
                <a:ea typeface="仿宋" panose="02010609060101010101" charset="-122"/>
              </a:rPr>
              <a:t>改变了近代以来，求强的建国价值取向。</a:t>
            </a:r>
          </a:p>
          <a:p>
            <a:pPr marL="0" indent="0">
              <a:buNone/>
            </a:pPr>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400">
                <a:latin typeface="仿宋" panose="02010609060101010101" charset="-122"/>
                <a:ea typeface="仿宋" panose="02010609060101010101" charset="-122"/>
                <a:sym typeface="+mn-ea"/>
              </a:rPr>
              <a:t>2</a:t>
            </a:r>
            <a:r>
              <a:rPr lang="zh-CN" altLang="en-US" sz="2400">
                <a:latin typeface="仿宋" panose="02010609060101010101" charset="-122"/>
                <a:ea typeface="仿宋" panose="02010609060101010101" charset="-122"/>
                <a:sym typeface="+mn-ea"/>
              </a:rPr>
              <a:t>、计划和市场都是经济手段</a:t>
            </a:r>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计划经济不等于社会主义，资本主义也有计划，市场经济不等于资本主义，社会主义也有市场。</a:t>
            </a:r>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突破市场经济即资本主义、计划经济才是社会主义的思想束缚，实际上是主张使用市场经济发展中国。</a:t>
            </a:r>
          </a:p>
          <a:p>
            <a:r>
              <a:rPr lang="zh-CN" altLang="en-US" sz="2400">
                <a:latin typeface="仿宋" panose="02010609060101010101" charset="-122"/>
                <a:ea typeface="仿宋" panose="02010609060101010101" charset="-122"/>
                <a:sym typeface="+mn-ea"/>
              </a:rPr>
              <a:t>1992年10月，中国明确提出建立社会主义市场经济体制的改革目标。2002年中国共产党第16次全国代表大会向世界宣布，中国社会主义市场经济体制已初步建立。</a:t>
            </a:r>
          </a:p>
          <a:p>
            <a:r>
              <a:rPr lang="zh-CN" altLang="en-US" sz="2400">
                <a:latin typeface="仿宋" panose="02010609060101010101" charset="-122"/>
                <a:ea typeface="仿宋" panose="02010609060101010101" charset="-122"/>
                <a:sym typeface="+mn-ea"/>
              </a:rPr>
              <a:t>是邓小平扭转了中国历史发展的方向，从而为中华民族的繁荣富强奠定了制度基础。</a:t>
            </a:r>
          </a:p>
          <a:p>
            <a:endParaRPr lang="zh-CN" altLang="en-US" sz="2400">
              <a:latin typeface="仿宋" panose="02010609060101010101" charset="-122"/>
              <a:ea typeface="仿宋" panose="02010609060101010101" charset="-122"/>
              <a:sym typeface="+mn-ea"/>
            </a:endParaRPr>
          </a:p>
          <a:p>
            <a:endParaRPr lang="zh-CN" altLang="en-US" sz="2400">
              <a:latin typeface="仿宋" panose="02010609060101010101" charset="-122"/>
              <a:ea typeface="仿宋" panose="02010609060101010101" charset="-122"/>
              <a:sym typeface="+mn-ea"/>
            </a:endParaRPr>
          </a:p>
          <a:p>
            <a:endParaRPr lang="zh-CN" altLang="en-US" sz="2400">
              <a:latin typeface="仿宋" panose="02010609060101010101" charset="-122"/>
              <a:ea typeface="仿宋" panose="02010609060101010101" charset="-122"/>
              <a:sym typeface="+mn-ea"/>
            </a:endParaRPr>
          </a:p>
          <a:p>
            <a:endParaRPr lang="zh-CN" altLang="en-US" sz="2400">
              <a:latin typeface="仿宋" panose="02010609060101010101" charset="-122"/>
              <a:ea typeface="仿宋" panose="02010609060101010101" charset="-122"/>
              <a:sym typeface="+mn-ea"/>
            </a:endParaRPr>
          </a:p>
          <a:p>
            <a:endParaRPr lang="zh-CN" altLang="en-US" sz="2400">
              <a:latin typeface="仿宋" panose="02010609060101010101" charset="-122"/>
              <a:ea typeface="仿宋" panose="02010609060101010101" charset="-122"/>
              <a:sym typeface="+mn-ea"/>
            </a:endParaRP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400">
                <a:latin typeface="仿宋" panose="02010609060101010101" charset="-122"/>
                <a:ea typeface="仿宋" panose="02010609060101010101" charset="-122"/>
                <a:sym typeface="+mn-ea"/>
              </a:rPr>
              <a:t>3</a:t>
            </a:r>
            <a:r>
              <a:rPr lang="zh-CN" altLang="en-US" sz="2400">
                <a:latin typeface="仿宋" panose="02010609060101010101" charset="-122"/>
                <a:ea typeface="仿宋" panose="02010609060101010101" charset="-122"/>
                <a:sym typeface="+mn-ea"/>
              </a:rPr>
              <a:t>、解放和发展生产力，科学技术是第一生产力</a:t>
            </a:r>
          </a:p>
          <a:p>
            <a:endParaRPr lang="zh-CN" altLang="en-US" sz="2400">
              <a:latin typeface="仿宋" panose="02010609060101010101" charset="-122"/>
              <a:ea typeface="仿宋" panose="02010609060101010101" charset="-122"/>
              <a:sym typeface="+mn-ea"/>
            </a:endParaRPr>
          </a:p>
          <a:p>
            <a:r>
              <a:rPr lang="zh-CN" altLang="en-US" sz="2400">
                <a:latin typeface="仿宋" panose="02010609060101010101" charset="-122"/>
                <a:ea typeface="仿宋" panose="02010609060101010101" charset="-122"/>
              </a:rPr>
              <a:t>改变了过去立足于通过生产关系的“跃进”来解决生产力发展问题，是立足于改革开放解放生产力，发展生产力。</a:t>
            </a:r>
          </a:p>
          <a:p>
            <a:endParaRPr lang="zh-CN" altLang="en-US" sz="2400">
              <a:latin typeface="仿宋" panose="02010609060101010101" charset="-122"/>
              <a:ea typeface="仿宋" panose="02010609060101010101" charset="-122"/>
            </a:endParaRPr>
          </a:p>
          <a:p>
            <a:r>
              <a:rPr lang="en-US" altLang="zh-CN" sz="2400">
                <a:latin typeface="仿宋" panose="02010609060101010101" charset="-122"/>
                <a:ea typeface="仿宋" panose="02010609060101010101" charset="-122"/>
              </a:rPr>
              <a:t>4</a:t>
            </a:r>
            <a:r>
              <a:rPr lang="zh-CN" altLang="en-US" sz="2400">
                <a:latin typeface="仿宋" panose="02010609060101010101" charset="-122"/>
                <a:ea typeface="仿宋" panose="02010609060101010101" charset="-122"/>
              </a:rPr>
              <a:t>、邓小平还有一个突破是：大胆地放弃单一所有制，在承认公有制为主体的同时，允许并发展私人和集体所有制，鼓励开办外资企业。</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sz="2400">
              <a:latin typeface="仿宋" panose="02010609060101010101" charset="-122"/>
              <a:ea typeface="仿宋" panose="02010609060101010101" charset="-122"/>
              <a:sym typeface="+mn-ea"/>
            </a:endParaRPr>
          </a:p>
          <a:p>
            <a:r>
              <a:rPr lang="zh-CN" altLang="en-US" sz="2400">
                <a:latin typeface="仿宋" panose="02010609060101010101" charset="-122"/>
                <a:ea typeface="仿宋" panose="02010609060101010101" charset="-122"/>
                <a:sym typeface="+mn-ea"/>
              </a:rPr>
              <a:t>理论的价值</a:t>
            </a:r>
            <a:r>
              <a:rPr lang="en-US" altLang="zh-CN" sz="2400">
                <a:latin typeface="仿宋" panose="02010609060101010101" charset="-122"/>
                <a:ea typeface="仿宋" panose="02010609060101010101" charset="-122"/>
                <a:sym typeface="+mn-ea"/>
              </a:rPr>
              <a:t>——</a:t>
            </a:r>
            <a:r>
              <a:rPr lang="zh-CN" altLang="en-US" sz="2400">
                <a:latin typeface="仿宋" panose="02010609060101010101" charset="-122"/>
                <a:ea typeface="仿宋" panose="02010609060101010101" charset="-122"/>
                <a:sym typeface="+mn-ea"/>
              </a:rPr>
              <a:t>解释和预测</a:t>
            </a:r>
          </a:p>
          <a:p>
            <a:endParaRPr lang="zh-CN" altLang="en-US" sz="2400">
              <a:latin typeface="仿宋" panose="02010609060101010101" charset="-122"/>
              <a:ea typeface="仿宋" panose="02010609060101010101" charset="-122"/>
              <a:sym typeface="+mn-ea"/>
            </a:endParaRPr>
          </a:p>
          <a:p>
            <a:r>
              <a:rPr lang="zh-CN" altLang="en-US" sz="2400">
                <a:latin typeface="仿宋" panose="02010609060101010101" charset="-122"/>
                <a:ea typeface="仿宋" panose="02010609060101010101" charset="-122"/>
                <a:sym typeface="+mn-ea"/>
              </a:rPr>
              <a:t>解释案例：人类世界： 人与物； 人与人；人与己。</a:t>
            </a:r>
          </a:p>
          <a:p>
            <a:endParaRPr lang="zh-CN" altLang="en-US" sz="2400">
              <a:latin typeface="仿宋" panose="02010609060101010101" charset="-122"/>
              <a:ea typeface="仿宋" panose="02010609060101010101" charset="-122"/>
              <a:sym typeface="+mn-ea"/>
            </a:endParaRPr>
          </a:p>
          <a:p>
            <a:r>
              <a:rPr lang="zh-CN" altLang="en-US" sz="2400">
                <a:latin typeface="仿宋" panose="02010609060101010101" charset="-122"/>
                <a:ea typeface="仿宋" panose="02010609060101010101" charset="-122"/>
              </a:rPr>
              <a:t>价值观是管辖行为的，无论你身在何方都是可以预测的。</a:t>
            </a:r>
          </a:p>
          <a:p>
            <a:endParaRPr lang="zh-CN" altLang="en-US" sz="240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1"/>
          <p:cNvSpPr>
            <a:spLocks noGrp="1"/>
          </p:cNvSpPr>
          <p:nvPr>
            <p:ph type="title"/>
          </p:nvPr>
        </p:nvSpPr>
        <p:spPr/>
        <p:txBody>
          <a:bodyPr anchor="ctr"/>
          <a:lstStyle/>
          <a:p>
            <a:endParaRPr lang="zh-CN" altLang="en-US"/>
          </a:p>
        </p:txBody>
      </p:sp>
      <p:sp>
        <p:nvSpPr>
          <p:cNvPr id="116738" name="内容占位符 2"/>
          <p:cNvSpPr>
            <a:spLocks noGrp="1"/>
          </p:cNvSpPr>
          <p:nvPr>
            <p:ph idx="1"/>
          </p:nvPr>
        </p:nvSpPr>
        <p:spPr/>
        <p:txBody>
          <a:bodyPr anchor="t"/>
          <a:lstStyle/>
          <a:p>
            <a:r>
              <a:rPr lang="zh-CN" altLang="en-US" sz="2400">
                <a:latin typeface="仿宋" panose="02010609060101010101" charset="-122"/>
                <a:ea typeface="仿宋" panose="02010609060101010101" charset="-122"/>
                <a:sym typeface="+mn-ea"/>
              </a:rPr>
              <a:t>1992年的南方谈话邓小平：“社会主义的本质，是解放生产力，发展生产力，消灭剥削，消除两极分化，最终达到共同富裕。”</a:t>
            </a:r>
            <a:endParaRPr lang="zh-CN" altLang="en-US" sz="240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sym typeface="+mn-ea"/>
            </a:endParaRPr>
          </a:p>
          <a:p>
            <a:r>
              <a:rPr lang="zh-CN" altLang="en-US" sz="2400">
                <a:latin typeface="仿宋" panose="02010609060101010101" charset="-122"/>
                <a:ea typeface="仿宋" panose="02010609060101010101" charset="-122"/>
                <a:sym typeface="+mn-ea"/>
              </a:rPr>
              <a:t>邓小平的中国特色社会主义理论，是一种作为现代化的意识形态的马克思主义。</a:t>
            </a:r>
          </a:p>
          <a:p>
            <a:r>
              <a:rPr lang="zh-CN" altLang="en-US" sz="2400">
                <a:latin typeface="仿宋" panose="02010609060101010101" charset="-122"/>
                <a:ea typeface="仿宋" panose="02010609060101010101" charset="-122"/>
                <a:sym typeface="+mn-ea"/>
              </a:rPr>
              <a:t>与改革前的现代化不同，这种新的改革的主要特征，是经济领域的市场化和中国经济以及社会文化也国际社会的接轨。已经不具有反现代性倾向。</a:t>
            </a: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标题 1"/>
          <p:cNvSpPr>
            <a:spLocks noGrp="1"/>
          </p:cNvSpPr>
          <p:nvPr>
            <p:ph type="title"/>
          </p:nvPr>
        </p:nvSpPr>
        <p:spPr/>
        <p:txBody>
          <a:bodyPr anchor="ctr"/>
          <a:lstStyle/>
          <a:p>
            <a:endParaRPr lang="zh-CN" altLang="en-US"/>
          </a:p>
        </p:txBody>
      </p:sp>
      <p:sp>
        <p:nvSpPr>
          <p:cNvPr id="134146" name="内容占位符 2"/>
          <p:cNvSpPr>
            <a:spLocks noGrp="1"/>
          </p:cNvSpPr>
          <p:nvPr>
            <p:ph idx="1"/>
          </p:nvPr>
        </p:nvSpPr>
        <p:spPr/>
        <p:txBody>
          <a:bodyPr anchor="t"/>
          <a:lstStyle/>
          <a:p>
            <a:r>
              <a:rPr lang="zh-CN" altLang="en-US" sz="2400" b="1">
                <a:latin typeface="仿宋" panose="02010609060101010101" charset="-122"/>
                <a:ea typeface="仿宋" panose="02010609060101010101" charset="-122"/>
              </a:rPr>
              <a:t>概念归纳</a:t>
            </a:r>
          </a:p>
          <a:p>
            <a:endParaRPr lang="zh-CN" altLang="en-US" sz="2400" b="1">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社会主义的本质、苏式社会主义三大特征、科学技术是第一生产力、共同富裕、解放和发展生产力、贫穷不是社会主义、计划和市场都是经济手段。</a:t>
            </a: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t>
            </a:r>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rPr>
              <a:t>第六讲作业题</a:t>
            </a:r>
          </a:p>
          <a:p>
            <a:r>
              <a:rPr lang="en-US" altLang="zh-CN">
                <a:latin typeface="仿宋" panose="02010609060101010101" charset="-122"/>
                <a:ea typeface="仿宋" panose="02010609060101010101" charset="-122"/>
              </a:rPr>
              <a:t>1</a:t>
            </a:r>
            <a:r>
              <a:rPr lang="zh-CN" altLang="en-US">
                <a:latin typeface="仿宋" panose="02010609060101010101" charset="-122"/>
                <a:ea typeface="仿宋" panose="02010609060101010101" charset="-122"/>
              </a:rPr>
              <a:t>、从文革之后的历史看，</a:t>
            </a:r>
            <a:r>
              <a:rPr lang="zh-CN" altLang="en-US">
                <a:latin typeface="仿宋" panose="02010609060101010101" charset="-122"/>
                <a:ea typeface="仿宋" panose="02010609060101010101" charset="-122"/>
                <a:sym typeface="+mn-ea"/>
              </a:rPr>
              <a:t>是邓小平改变了中国。请从邓小平理论解释其原因？</a:t>
            </a:r>
          </a:p>
          <a:p>
            <a:endParaRPr lang="zh-CN" altLang="en-US">
              <a:latin typeface="仿宋" panose="02010609060101010101" charset="-122"/>
              <a:ea typeface="仿宋" panose="02010609060101010101" charset="-122"/>
              <a:sym typeface="+mn-ea"/>
            </a:endParaRPr>
          </a:p>
          <a:p>
            <a:endParaRPr lang="zh-CN" altLang="en-US">
              <a:latin typeface="仿宋" panose="02010609060101010101" charset="-122"/>
              <a:ea typeface="仿宋" panose="02010609060101010101" charset="-122"/>
              <a:sym typeface="+mn-ea"/>
            </a:endParaRPr>
          </a:p>
          <a:p>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nchor="ctr"/>
          <a:lstStyle/>
          <a:p>
            <a:r>
              <a:rPr lang="zh-CN" altLang="en-US"/>
              <a:t>第七讲  社会主义改革开放理论 </a:t>
            </a:r>
          </a:p>
        </p:txBody>
      </p:sp>
      <p:sp>
        <p:nvSpPr>
          <p:cNvPr id="135170" name="内容占位符 2"/>
          <p:cNvSpPr>
            <a:spLocks noGrp="1"/>
          </p:cNvSpPr>
          <p:nvPr>
            <p:ph idx="1"/>
          </p:nvPr>
        </p:nvSpPr>
        <p:spPr/>
        <p:txBody>
          <a:bodyPr anchor="t"/>
          <a:lstStyle/>
          <a:p>
            <a:pPr fontAlgn="base"/>
            <a:r>
              <a:rPr lang="zh-CN" altLang="en-US">
                <a:sym typeface="+mn-ea"/>
              </a:rPr>
              <a:t>重点内容</a:t>
            </a:r>
            <a:endParaRPr lang="zh-CN" altLang="en-US" strike="noStrike" noProof="1"/>
          </a:p>
          <a:p>
            <a:pPr fontAlgn="base"/>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、改革开放是发展中国特色社会主义的必由之路  </a:t>
            </a:r>
          </a:p>
          <a:p>
            <a:pPr fontAlgn="base"/>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、全面深化改革 </a:t>
            </a:r>
          </a:p>
          <a:p>
            <a:pPr fontAlgn="base"/>
            <a:r>
              <a:rPr lang="en-US" altLang="zh-CN">
                <a:latin typeface="仿宋" panose="02010609060101010101" charset="-122"/>
                <a:ea typeface="仿宋" panose="02010609060101010101" charset="-122"/>
                <a:sym typeface="+mn-ea"/>
              </a:rPr>
              <a:t>3</a:t>
            </a:r>
            <a:r>
              <a:rPr lang="zh-CN" altLang="en-US">
                <a:latin typeface="仿宋" panose="02010609060101010101" charset="-122"/>
                <a:ea typeface="仿宋" panose="02010609060101010101" charset="-122"/>
                <a:sym typeface="+mn-ea"/>
              </a:rPr>
              <a:t>、扩大对外开放 </a:t>
            </a:r>
          </a:p>
          <a:p>
            <a:pPr fontAlgn="base"/>
            <a:r>
              <a:rPr lang="zh-CN" altLang="en-US" b="1">
                <a:latin typeface="仿宋" panose="02010609060101010101" charset="-122"/>
                <a:ea typeface="仿宋" panose="02010609060101010101" charset="-122"/>
                <a:sym typeface="+mn-ea"/>
              </a:rPr>
              <a:t>要点解释</a:t>
            </a:r>
            <a:endParaRPr lang="zh-CN" altLang="en-US" b="1">
              <a:latin typeface="仿宋" panose="02010609060101010101" charset="-122"/>
              <a:ea typeface="仿宋" panose="02010609060101010101" charset="-122"/>
            </a:endParaRPr>
          </a:p>
          <a:p>
            <a:pPr fontAlgn="base"/>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、改革是一场新的伟大的革命</a:t>
            </a:r>
            <a:endParaRPr lang="zh-CN" altLang="en-US">
              <a:latin typeface="仿宋" panose="02010609060101010101" charset="-122"/>
              <a:ea typeface="仿宋" panose="02010609060101010101" charset="-122"/>
            </a:endParaRPr>
          </a:p>
          <a:p>
            <a:pPr fontAlgn="base"/>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、中国的发展离不开世界</a:t>
            </a:r>
            <a:endParaRPr lang="zh-CN" altLang="en-US">
              <a:latin typeface="仿宋" panose="02010609060101010101" charset="-122"/>
              <a:ea typeface="仿宋" panose="02010609060101010101" charset="-122"/>
            </a:endParaRPr>
          </a:p>
          <a:p>
            <a:pPr fontAlgn="base"/>
            <a:r>
              <a:rPr lang="en-US" altLang="zh-CN">
                <a:latin typeface="仿宋" panose="02010609060101010101" charset="-122"/>
                <a:ea typeface="仿宋" panose="02010609060101010101" charset="-122"/>
                <a:sym typeface="+mn-ea"/>
              </a:rPr>
              <a:t>3</a:t>
            </a:r>
            <a:r>
              <a:rPr lang="zh-CN" altLang="en-US">
                <a:latin typeface="仿宋" panose="02010609060101010101" charset="-122"/>
                <a:ea typeface="仿宋" panose="02010609060101010101" charset="-122"/>
                <a:sym typeface="+mn-ea"/>
              </a:rPr>
              <a:t>、吸收和利用资本主义发展社会主义</a:t>
            </a:r>
          </a:p>
          <a:p>
            <a:pPr marL="0" indent="0" fontAlgn="base">
              <a:buNone/>
            </a:pPr>
            <a:endParaRPr lang="zh-CN" altLang="en-US">
              <a:latin typeface="仿宋" panose="02010609060101010101" charset="-122"/>
              <a:ea typeface="仿宋" panose="02010609060101010101" charset="-122"/>
            </a:endParaRPr>
          </a:p>
          <a:p>
            <a:pPr fontAlgn="base"/>
            <a:r>
              <a:rPr lang="zh-CN" altLang="en-US" b="1">
                <a:latin typeface="仿宋" panose="02010609060101010101" charset="-122"/>
                <a:ea typeface="仿宋" panose="02010609060101010101" charset="-122"/>
                <a:sym typeface="+mn-ea"/>
              </a:rPr>
              <a:t>概念归纳</a:t>
            </a:r>
          </a:p>
          <a:p>
            <a:endParaRPr lang="zh-CN" altLang="en-US"/>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b="1">
                <a:latin typeface="仿宋" panose="02010609060101010101" charset="-122"/>
                <a:ea typeface="仿宋" panose="02010609060101010101" charset="-122"/>
              </a:rPr>
              <a:t>改革是一场新的伟大的革命</a:t>
            </a:r>
          </a:p>
          <a:p>
            <a:endParaRPr lang="zh-CN" altLang="en-US" sz="2400" b="1">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rPr>
              <a:t>改革是一场深刻而全面的社会变革；改革是政策的重新选择、体制的重新构建，对中国人的社会生活影响具有深刻性和广泛性；改革是社会主义制度的自我完善和发展。</a:t>
            </a:r>
          </a:p>
          <a:p>
            <a:r>
              <a:rPr lang="zh-CN" altLang="en-US" sz="2400">
                <a:latin typeface="仿宋" panose="02010609060101010101" charset="-122"/>
                <a:ea typeface="仿宋" panose="02010609060101010101" charset="-122"/>
              </a:rPr>
              <a:t>辛亥革命以来，</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革命</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是最高之价值符号。</a:t>
            </a:r>
          </a:p>
          <a:p>
            <a:r>
              <a:rPr lang="zh-CN" altLang="en-US" sz="2400">
                <a:latin typeface="仿宋" panose="02010609060101010101" charset="-122"/>
                <a:ea typeface="仿宋" panose="02010609060101010101" charset="-122"/>
              </a:rPr>
              <a:t>革命与改革还是有区别的。</a:t>
            </a:r>
          </a:p>
          <a:p>
            <a:r>
              <a:rPr lang="zh-CN" altLang="en-US" sz="2400">
                <a:latin typeface="仿宋" panose="02010609060101010101" charset="-122"/>
                <a:ea typeface="仿宋" panose="02010609060101010101" charset="-122"/>
              </a:rPr>
              <a:t>革命涉及价值准则、社会结构、政治体制、政府政策、以及领导人的迅猛、彻底的变化；  </a:t>
            </a:r>
          </a:p>
          <a:p>
            <a:r>
              <a:rPr lang="zh-CN" altLang="en-US" sz="2400">
                <a:latin typeface="仿宋" panose="02010609060101010101" charset="-122"/>
                <a:ea typeface="仿宋" panose="02010609060101010101" charset="-122"/>
              </a:rPr>
              <a:t>改革涉及领导人、政策、政治体制的规模有限而速度缓和的变化；</a:t>
            </a:r>
          </a:p>
          <a:p>
            <a:r>
              <a:rPr lang="zh-CN" altLang="en-US" sz="2400">
                <a:latin typeface="仿宋" panose="02010609060101010101" charset="-122"/>
                <a:ea typeface="仿宋" panose="02010609060101010101" charset="-122"/>
              </a:rPr>
              <a:t>具有变化方向意义、方法温和的也是改革。</a:t>
            </a: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1"/>
          <p:cNvSpPr>
            <a:spLocks noGrp="1"/>
          </p:cNvSpPr>
          <p:nvPr>
            <p:ph type="title"/>
          </p:nvPr>
        </p:nvSpPr>
        <p:spPr/>
        <p:txBody>
          <a:bodyPr anchor="ctr"/>
          <a:lstStyle/>
          <a:p>
            <a:endParaRPr lang="zh-CN" altLang="en-US"/>
          </a:p>
        </p:txBody>
      </p:sp>
      <p:sp>
        <p:nvSpPr>
          <p:cNvPr id="136194" name="内容占位符 2"/>
          <p:cNvSpPr>
            <a:spLocks noGrp="1"/>
          </p:cNvSpPr>
          <p:nvPr>
            <p:ph idx="1"/>
          </p:nvPr>
        </p:nvSpPr>
        <p:spPr/>
        <p:txBody>
          <a:bodyPr anchor="t"/>
          <a:lstStyle/>
          <a:p>
            <a:r>
              <a:rPr lang="zh-CN" altLang="en-US" sz="2400" b="1">
                <a:latin typeface="仿宋" panose="02010609060101010101" charset="-122"/>
                <a:ea typeface="仿宋" panose="02010609060101010101" charset="-122"/>
                <a:sym typeface="+mn-ea"/>
              </a:rPr>
              <a:t>中国的发展离不开世界</a:t>
            </a:r>
          </a:p>
          <a:p>
            <a:r>
              <a:rPr lang="zh-CN" altLang="en-US" sz="2400">
                <a:latin typeface="仿宋" panose="02010609060101010101" charset="-122"/>
                <a:ea typeface="仿宋" panose="02010609060101010101" charset="-122"/>
              </a:rPr>
              <a:t>邓小平的经济发展动力系统中，通过对外开放以来推动社会生产力的发展是十分重要的动力机制。</a:t>
            </a:r>
          </a:p>
          <a:p>
            <a:r>
              <a:rPr lang="zh-CN" altLang="en-US" sz="2400">
                <a:latin typeface="仿宋" panose="02010609060101010101" charset="-122"/>
                <a:ea typeface="仿宋" panose="02010609060101010101" charset="-122"/>
              </a:rPr>
              <a:t>当代中国的迅速发展，其动力源泉之一即是对外开放，学习西方。</a:t>
            </a:r>
          </a:p>
          <a:p>
            <a:r>
              <a:rPr lang="zh-CN" altLang="en-US" sz="2400">
                <a:latin typeface="仿宋" panose="02010609060101010101" charset="-122"/>
                <a:ea typeface="仿宋" panose="02010609060101010101" charset="-122"/>
              </a:rPr>
              <a:t>现代化的特征之一，是经济发展的世界性，分工与交往的普遍性。</a:t>
            </a:r>
          </a:p>
          <a:p>
            <a:r>
              <a:rPr lang="zh-CN" altLang="en-US" sz="2400">
                <a:latin typeface="仿宋" panose="02010609060101010101" charset="-122"/>
                <a:ea typeface="仿宋" panose="02010609060101010101" charset="-122"/>
              </a:rPr>
              <a:t>马克思：“资产阶级，由于开拓了世界市场，使一切国家的生产和消费都成为世界性的了。”</a:t>
            </a:r>
            <a:r>
              <a:rPr lang="zh-CN" altLang="en-US" sz="1600">
                <a:latin typeface="仿宋" panose="02010609060101010101" charset="-122"/>
                <a:ea typeface="仿宋" panose="02010609060101010101" charset="-122"/>
                <a:sym typeface="+mn-ea"/>
              </a:rPr>
              <a:t>《共产党宣言》</a:t>
            </a:r>
          </a:p>
          <a:p>
            <a:r>
              <a:rPr lang="zh-CN" altLang="en-US" sz="2400">
                <a:latin typeface="仿宋" panose="02010609060101010101" charset="-122"/>
                <a:ea typeface="仿宋" panose="02010609060101010101" charset="-122"/>
                <a:sym typeface="+mn-ea"/>
              </a:rPr>
              <a:t>毛泽东“一边倒”。</a:t>
            </a:r>
          </a:p>
          <a:p>
            <a:r>
              <a:rPr lang="zh-CN" altLang="en-US" sz="2400">
                <a:latin typeface="仿宋" panose="02010609060101010101" charset="-122"/>
                <a:ea typeface="仿宋" panose="02010609060101010101" charset="-122"/>
                <a:sym typeface="+mn-ea"/>
              </a:rPr>
              <a:t>1949年中华人民共和国成立之初，主要是向苏联开放。</a:t>
            </a:r>
          </a:p>
          <a:p>
            <a:r>
              <a:rPr lang="zh-CN" altLang="en-US" sz="2400">
                <a:latin typeface="仿宋" panose="02010609060101010101" charset="-122"/>
                <a:ea typeface="仿宋" panose="02010609060101010101" charset="-122"/>
                <a:sym typeface="+mn-ea"/>
              </a:rPr>
              <a:t>对西方，</a:t>
            </a:r>
            <a:r>
              <a:rPr lang="en-US" altLang="zh-CN" sz="2400">
                <a:latin typeface="仿宋" panose="02010609060101010101" charset="-122"/>
                <a:ea typeface="仿宋" panose="02010609060101010101" charset="-122"/>
                <a:sym typeface="+mn-ea"/>
              </a:rPr>
              <a:t>“</a:t>
            </a:r>
            <a:r>
              <a:rPr lang="zh-CN" altLang="en-US" sz="2400">
                <a:latin typeface="仿宋" panose="02010609060101010101" charset="-122"/>
                <a:ea typeface="仿宋" panose="02010609060101010101" charset="-122"/>
                <a:sym typeface="+mn-ea"/>
              </a:rPr>
              <a:t>冷眼向洋看世界</a:t>
            </a:r>
            <a:r>
              <a:rPr lang="en-US" altLang="zh-CN" sz="2400">
                <a:latin typeface="仿宋" panose="02010609060101010101" charset="-122"/>
                <a:ea typeface="仿宋" panose="02010609060101010101" charset="-122"/>
                <a:sym typeface="+mn-ea"/>
              </a:rPr>
              <a:t>”</a:t>
            </a:r>
            <a:r>
              <a:rPr lang="zh-CN" altLang="en-US" sz="2400">
                <a:latin typeface="仿宋" panose="02010609060101010101" charset="-122"/>
                <a:ea typeface="仿宋" panose="02010609060101010101" charset="-122"/>
                <a:sym typeface="+mn-ea"/>
              </a:rPr>
              <a:t>。</a:t>
            </a: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a:latin typeface="仿宋" panose="02010609060101010101" charset="-122"/>
                <a:ea typeface="仿宋" panose="02010609060101010101" charset="-122"/>
                <a:sym typeface="+mn-ea"/>
              </a:rPr>
              <a:t>后发优势理论</a:t>
            </a:r>
          </a:p>
          <a:p>
            <a:r>
              <a:rPr lang="zh-CN" altLang="en-US" sz="2400">
                <a:latin typeface="仿宋" panose="02010609060101010101" charset="-122"/>
                <a:ea typeface="仿宋" panose="02010609060101010101" charset="-122"/>
              </a:rPr>
              <a:t>美国社会学家M·列维认为后发优势有五点内容：</a:t>
            </a:r>
          </a:p>
          <a:p>
            <a:r>
              <a:rPr lang="zh-CN" altLang="en-US" sz="2400">
                <a:latin typeface="仿宋" panose="02010609060101010101" charset="-122"/>
                <a:ea typeface="仿宋" panose="02010609060101010101" charset="-122"/>
              </a:rPr>
              <a:t>　　(1)后发国对现代化的认识要比先发国在自己开始现代化时对现代化认识丰富得多。</a:t>
            </a:r>
          </a:p>
          <a:p>
            <a:r>
              <a:rPr lang="zh-CN" altLang="en-US" sz="2400">
                <a:latin typeface="仿宋" panose="02010609060101010101" charset="-122"/>
                <a:ea typeface="仿宋" panose="02010609060101010101" charset="-122"/>
              </a:rPr>
              <a:t>　　(2)后发者可以大量采用和借鉴先发国成熟的计划、技术、设备以及与其相适应的组织结构。</a:t>
            </a:r>
          </a:p>
          <a:p>
            <a:r>
              <a:rPr lang="zh-CN" altLang="en-US" sz="2400">
                <a:latin typeface="仿宋" panose="02010609060101010101" charset="-122"/>
                <a:ea typeface="仿宋" panose="02010609060101010101" charset="-122"/>
              </a:rPr>
              <a:t>　　(3)后发国家可以跳越先发国家的一些必经发展阶段，特别是在技术方面。</a:t>
            </a:r>
          </a:p>
          <a:p>
            <a:r>
              <a:rPr lang="zh-CN" altLang="en-US" sz="2400">
                <a:latin typeface="仿宋" panose="02010609060101010101" charset="-122"/>
                <a:ea typeface="仿宋" panose="02010609060101010101" charset="-122"/>
              </a:rPr>
              <a:t>　　(4)由于先发国家的发展水平已达到较高阶段，可使后发国家对自己现代化前景有一定的预测。</a:t>
            </a:r>
          </a:p>
          <a:p>
            <a:r>
              <a:rPr lang="zh-CN" altLang="en-US" sz="2400">
                <a:latin typeface="仿宋" panose="02010609060101010101" charset="-122"/>
                <a:ea typeface="仿宋" panose="02010609060101010101" charset="-122"/>
              </a:rPr>
              <a:t>　　(5)先发国家可以在资本和技术上对后发国提供帮助。</a:t>
            </a:r>
          </a:p>
        </p:txBody>
      </p:sp>
    </p:spTree>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rPr>
              <a:t>后发劣势</a:t>
            </a:r>
          </a:p>
          <a:p>
            <a:r>
              <a:rPr lang="zh-CN" altLang="en-US">
                <a:latin typeface="仿宋" panose="02010609060101010101" charset="-122"/>
                <a:ea typeface="仿宋" panose="02010609060101010101" charset="-122"/>
              </a:rPr>
              <a:t>华人经济学杨小凯提出。</a:t>
            </a:r>
          </a:p>
          <a:p>
            <a:r>
              <a:rPr lang="zh-CN" altLang="en-US">
                <a:latin typeface="仿宋" panose="02010609060101010101" charset="-122"/>
                <a:ea typeface="仿宋" panose="02010609060101010101" charset="-122"/>
              </a:rPr>
              <a:t>落后国家由于发展比较迟，所以有很多东西可以模仿发达国家。模仿有两种形式，一种是模仿制度；另一种是模仿技术和工业化的模式。由于是后发国家，所以可以在没有在基础制度的情况下通过技术模仿实现快速发展。</a:t>
            </a:r>
          </a:p>
          <a:p>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sym typeface="+mn-ea"/>
              </a:rPr>
              <a:t>英文名称“Curse To The Late Comer”，就是“对后来者的诅咒”。</a:t>
            </a:r>
            <a:endParaRPr lang="zh-CN" altLang="en-US">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sym typeface="+mn-ea"/>
              </a:rPr>
              <a:t>为什么说“诅咒”呢，因为落后国家由于模仿空间大，所以在没有基础制度的情况下通过对发展国家的技术和管理的模仿，取得发达国际必须在一定的制度下才能取得的成就。</a:t>
            </a:r>
          </a:p>
          <a:p>
            <a:r>
              <a:rPr lang="zh-CN" altLang="en-US">
                <a:latin typeface="仿宋" panose="02010609060101010101" charset="-122"/>
                <a:ea typeface="仿宋" panose="02010609060101010101" charset="-122"/>
                <a:sym typeface="+mn-ea"/>
              </a:rPr>
              <a:t>特别是落后国家模仿技术容易，模仿制度比较困难，因为改革制度会触犯到一些既得利益，因此落后国家会更倾向于技术模仿。但是，落后国家虽然可以在短期内取得非常好的发展，但是会给长期的发展留下许多隐患，甚至长期发展可能失败。</a:t>
            </a:r>
          </a:p>
        </p:txBody>
      </p:sp>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rPr>
              <a:t>后发劣势的表现：</a:t>
            </a:r>
          </a:p>
          <a:p>
            <a:r>
              <a:rPr lang="zh-CN" altLang="en-US">
                <a:latin typeface="仿宋" panose="02010609060101010101" charset="-122"/>
                <a:ea typeface="仿宋" panose="02010609060101010101" charset="-122"/>
              </a:rPr>
              <a:t>片面追求经济的发展而忽视政治、社会、文化等其他方面的发展，造成国家发展的不平衡;</a:t>
            </a:r>
          </a:p>
          <a:p>
            <a:r>
              <a:rPr lang="zh-CN" altLang="en-US">
                <a:latin typeface="仿宋" panose="02010609060101010101" charset="-122"/>
                <a:ea typeface="仿宋" panose="02010609060101010101" charset="-122"/>
              </a:rPr>
              <a:t>对于发达国家在技术、资金等方面较多的依赖，容易造成依附性发展;</a:t>
            </a:r>
          </a:p>
          <a:p>
            <a:r>
              <a:rPr lang="zh-CN" altLang="en-US">
                <a:latin typeface="仿宋" panose="02010609060101010101" charset="-122"/>
                <a:ea typeface="仿宋" panose="02010609060101010101" charset="-122"/>
              </a:rPr>
              <a:t>由外延型发展方式向内延型发展方式转变十分困难；</a:t>
            </a:r>
          </a:p>
          <a:p>
            <a:r>
              <a:rPr lang="zh-CN" altLang="en-US">
                <a:latin typeface="仿宋" panose="02010609060101010101" charset="-122"/>
                <a:ea typeface="仿宋" panose="02010609060101010101" charset="-122"/>
              </a:rPr>
              <a:t>片面重视科学技术的引进和模仿，忽视政治、法律等社会制度的相应改革，没有建立适合本国发展的政治法律制度，因而缺乏经济持续发展的动力和环境。</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sym typeface="+mn-ea"/>
              </a:rPr>
              <a:t>解释和预测的实现途径</a:t>
            </a:r>
            <a:r>
              <a:rPr lang="en-US" altLang="zh-CN">
                <a:latin typeface="仿宋" panose="02010609060101010101" charset="-122"/>
                <a:ea typeface="仿宋" panose="02010609060101010101" charset="-122"/>
                <a:sym typeface="+mn-ea"/>
              </a:rPr>
              <a:t>——</a:t>
            </a:r>
            <a:r>
              <a:rPr lang="zh-CN" altLang="en-US">
                <a:latin typeface="仿宋" panose="02010609060101010101" charset="-122"/>
                <a:ea typeface="仿宋" panose="02010609060101010101" charset="-122"/>
                <a:sym typeface="+mn-ea"/>
              </a:rPr>
              <a:t>概念和命题</a:t>
            </a:r>
          </a:p>
          <a:p>
            <a:endParaRPr lang="zh-CN" altLang="en-US">
              <a:latin typeface="仿宋" panose="02010609060101010101" charset="-122"/>
              <a:ea typeface="仿宋" panose="02010609060101010101" charset="-122"/>
              <a:sym typeface="+mn-ea"/>
            </a:endParaRPr>
          </a:p>
          <a:p>
            <a:r>
              <a:rPr lang="zh-CN" altLang="en-US">
                <a:latin typeface="仿宋" panose="02010609060101010101" charset="-122"/>
                <a:ea typeface="仿宋" panose="02010609060101010101" charset="-122"/>
                <a:sym typeface="+mn-ea"/>
              </a:rPr>
              <a:t>概念和命题是建构理论的基本要素；理论之类别，就是概念有不同。</a:t>
            </a:r>
          </a:p>
          <a:p>
            <a:endParaRPr lang="zh-CN" altLang="en-US">
              <a:latin typeface="仿宋" panose="02010609060101010101" charset="-122"/>
              <a:ea typeface="仿宋" panose="02010609060101010101" charset="-122"/>
              <a:sym typeface="+mn-ea"/>
            </a:endParaRPr>
          </a:p>
          <a:p>
            <a:endParaRPr lang="zh-CN" altLang="en-US"/>
          </a:p>
        </p:txBody>
      </p:sp>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标题 1"/>
          <p:cNvSpPr>
            <a:spLocks noGrp="1"/>
          </p:cNvSpPr>
          <p:nvPr>
            <p:ph type="title"/>
          </p:nvPr>
        </p:nvSpPr>
        <p:spPr/>
        <p:txBody>
          <a:bodyPr anchor="ctr"/>
          <a:lstStyle/>
          <a:p>
            <a:endParaRPr lang="zh-CN" altLang="en-US"/>
          </a:p>
        </p:txBody>
      </p:sp>
      <p:sp>
        <p:nvSpPr>
          <p:cNvPr id="138242" name="内容占位符 2"/>
          <p:cNvSpPr>
            <a:spLocks noGrp="1"/>
          </p:cNvSpPr>
          <p:nvPr>
            <p:ph idx="1"/>
          </p:nvPr>
        </p:nvSpPr>
        <p:spPr/>
        <p:txBody>
          <a:bodyPr anchor="t"/>
          <a:lstStyle/>
          <a:p>
            <a:r>
              <a:rPr lang="zh-CN" altLang="en-US" sz="2400" b="1">
                <a:latin typeface="仿宋" panose="02010609060101010101" charset="-122"/>
                <a:ea typeface="仿宋" panose="02010609060101010101" charset="-122"/>
              </a:rPr>
              <a:t>吸收和利用资本主义发展社会主义</a:t>
            </a:r>
          </a:p>
          <a:p>
            <a:endParaRPr lang="zh-CN" altLang="en-US" sz="2400" b="1">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rPr>
              <a:t>对外开放主要是对资本主义国家的开放，实质是吸收和利用资本主义发展社会主义。</a:t>
            </a:r>
          </a:p>
          <a:p>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rPr>
              <a:t>资本主义，一个充满争议的概念和现实。</a:t>
            </a:r>
          </a:p>
          <a:p>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许多人将资本主义作为市场经济的同义词，</a:t>
            </a:r>
            <a:r>
              <a:rPr lang="zh-CN" altLang="en-US" sz="2400">
                <a:latin typeface="仿宋" panose="02010609060101010101" charset="-122"/>
                <a:ea typeface="仿宋" panose="02010609060101010101" charset="-122"/>
              </a:rPr>
              <a:t>资本主义被称为自由市场经济或自由企业经济。</a:t>
            </a:r>
          </a:p>
          <a:p>
            <a:endParaRPr lang="zh-CN" altLang="en-US" sz="240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a:latin typeface="仿宋" panose="02010609060101010101" charset="-122"/>
                <a:ea typeface="仿宋" panose="02010609060101010101" charset="-122"/>
                <a:sym typeface="+mn-ea"/>
              </a:rPr>
              <a:t>马克思的观点</a:t>
            </a:r>
          </a:p>
          <a:p>
            <a:r>
              <a:rPr lang="zh-CN" altLang="en-US">
                <a:latin typeface="仿宋" panose="02010609060101010101" charset="-122"/>
                <a:ea typeface="仿宋" panose="02010609060101010101" charset="-122"/>
                <a:sym typeface="+mn-ea"/>
              </a:rPr>
              <a:t>本质属性有三：</a:t>
            </a:r>
          </a:p>
          <a:p>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、自由竞争。</a:t>
            </a:r>
          </a:p>
          <a:p>
            <a:r>
              <a:rPr lang="zh-CN" altLang="en-US">
                <a:latin typeface="仿宋" panose="02010609060101010101" charset="-122"/>
                <a:ea typeface="仿宋" panose="02010609060101010101" charset="-122"/>
                <a:sym typeface="+mn-ea"/>
              </a:rPr>
              <a:t>要求有自由的、在行动上不受限制的商品所有者，他们作为商品所有者应当有平等权利，对所有人来说都有平等的权利进行交换。</a:t>
            </a:r>
          </a:p>
          <a:p>
            <a:r>
              <a:rPr lang="zh-CN" altLang="en-US">
                <a:latin typeface="仿宋" panose="02010609060101010101" charset="-122"/>
                <a:ea typeface="仿宋" panose="02010609060101010101" charset="-122"/>
                <a:sym typeface="+mn-ea"/>
              </a:rPr>
              <a:t>封建制度则是领主权利、地方特权、行会的垄断、特许经营以及相互的人身束缚。</a:t>
            </a:r>
          </a:p>
          <a:p>
            <a:r>
              <a:rPr lang="zh-CN" altLang="en-US">
                <a:latin typeface="仿宋" panose="02010609060101010101" charset="-122"/>
                <a:ea typeface="仿宋" panose="02010609060101010101" charset="-122"/>
                <a:sym typeface="+mn-ea"/>
              </a:rPr>
              <a:t>资本主义自由竞争推动下的经济进步必然把摆脱封建桎梏和通过消除封建不平等来确立权利平等的要求提上日程，而自由和平等也很自然地被宣布为人权。</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、工资雇佣劳动关系</a:t>
            </a:r>
          </a:p>
          <a:p>
            <a:r>
              <a:rPr lang="zh-CN" altLang="en-US">
                <a:latin typeface="仿宋" panose="02010609060101010101" charset="-122"/>
                <a:ea typeface="仿宋" panose="02010609060101010101" charset="-122"/>
              </a:rPr>
              <a:t>工人与封建时代的农奴相比较，人已经不再是人的奴隶，农奴被自由工人所代替。工人唯一所有是劳动力，只有当他们的劳动增殖资本的时候才能找到工作。领取用现钱支付的工资。</a:t>
            </a:r>
          </a:p>
          <a:p>
            <a:r>
              <a:rPr lang="en-US" altLang="zh-CN">
                <a:latin typeface="仿宋" panose="02010609060101010101" charset="-122"/>
                <a:ea typeface="仿宋" panose="02010609060101010101" charset="-122"/>
              </a:rPr>
              <a:t>3</a:t>
            </a:r>
            <a:r>
              <a:rPr lang="zh-CN" altLang="en-US">
                <a:latin typeface="仿宋" panose="02010609060101010101" charset="-122"/>
                <a:ea typeface="仿宋" panose="02010609060101010101" charset="-122"/>
              </a:rPr>
              <a:t>、私有财产权</a:t>
            </a:r>
          </a:p>
          <a:p>
            <a:r>
              <a:rPr lang="zh-CN" altLang="en-US">
                <a:latin typeface="仿宋" panose="02010609060101010101" charset="-122"/>
                <a:ea typeface="仿宋" panose="02010609060101010101" charset="-122"/>
              </a:rPr>
              <a:t>这项人权就是任意地、和别人无关地、不受社会束缚地使用和处理自己财产的权利。</a:t>
            </a:r>
          </a:p>
          <a:p>
            <a:r>
              <a:rPr lang="zh-CN" altLang="en-US">
                <a:latin typeface="仿宋" panose="02010609060101010101" charset="-122"/>
                <a:ea typeface="仿宋" panose="02010609060101010101" charset="-122"/>
              </a:rPr>
              <a:t>资本主义的必要特征是以法规制度来确立和保护私人的财产，尤其是对生产资料的私人所有权。私人财产权在早期的法律制度便已存在，但对于这些权利的保护则较为困难。</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rPr>
              <a:t>马克思为什么主张推翻资产阶级社会制度？</a:t>
            </a:r>
          </a:p>
          <a:p>
            <a:r>
              <a:rPr lang="zh-CN" altLang="en-US">
                <a:latin typeface="仿宋" panose="02010609060101010101" charset="-122"/>
                <a:ea typeface="仿宋" panose="02010609060101010101" charset="-122"/>
              </a:rPr>
              <a:t>是这种由私人财产权、自由竞争，雇佣劳动关系建构而成的社会制度，限制了民主、自由、平等的充分实现。</a:t>
            </a:r>
          </a:p>
          <a:p>
            <a:r>
              <a:rPr lang="zh-CN" altLang="en-US">
                <a:latin typeface="仿宋" panose="02010609060101010101" charset="-122"/>
                <a:ea typeface="仿宋" panose="02010609060101010101" charset="-122"/>
              </a:rPr>
              <a:t>在马克思看来，资本主义社会中，自由的并不是个人，而是资本，所谓的自由竞争就是资本的条件和资本这一不断再生产着这些条件的过程的自由发展。</a:t>
            </a:r>
          </a:p>
          <a:p>
            <a:r>
              <a:rPr lang="zh-CN" altLang="en-US">
                <a:latin typeface="仿宋" panose="02010609060101010101" charset="-122"/>
                <a:ea typeface="仿宋" panose="02010609060101010101" charset="-122"/>
              </a:rPr>
              <a:t>在工资雇佣劳动关系下，工人唯一所有的劳动力，反而成为使自己变成了资本奴隶的条件，马克思将此现象概括为劳动异化。</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000">
                <a:latin typeface="仿宋" panose="02010609060101010101" charset="-122"/>
                <a:ea typeface="仿宋" panose="02010609060101010101" charset="-122"/>
                <a:sym typeface="+mn-ea"/>
              </a:rPr>
              <a:t>马克思根本不相信在资本奴役劳动的资本主义社会之上，存在一个自由的人民的民主国家，是社会制度决定国家制度，是资本主义社会限制了民主制度的充分实现。资产阶级政治革命并没有消灭社会领域的私有财产，它仅仅是从政治上废除私有财产，其表现是“一旦国家取消了选举权和被选举权的财产资格，国家作为国家就废除了私有财产，人就宣布私有财产在政治上已被废除。” 但是在资本主义社会领域、在实际的物质生活领域却“任凭私有财产、文化程度、职业按其固有的方式发挥作用”，也就是说 “国家远远没有废除所有这些实际差别，相反地，只有在这些差别存在的条件下，它才能存在，……才会实现自己的普遍性”。</a:t>
            </a:r>
          </a:p>
          <a:p>
            <a:r>
              <a:rPr lang="zh-CN" altLang="en-US" sz="2000">
                <a:latin typeface="仿宋" panose="02010609060101010101" charset="-122"/>
                <a:ea typeface="仿宋" panose="02010609060101010101" charset="-122"/>
                <a:sym typeface="+mn-ea"/>
              </a:rPr>
              <a:t>在马克思看来，资产阶级民主国家与资本主义社会之间存在深刻的分裂与对抗，资本主义社会的不平等的财产权利必然与民主平等的个人权利形成紧张关系，在资本主义社会中是资本权力决定政治权力，实现真正的民主平等的个人权利，首先应当有平等的物品和财产。“生产者只有在占有生产资料之后才能获得自由”。</a:t>
            </a:r>
          </a:p>
          <a:p>
            <a:endParaRPr lang="zh-CN" altLang="en-US" sz="2000"/>
          </a:p>
        </p:txBody>
      </p:sp>
    </p:spTree>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标题 1"/>
          <p:cNvSpPr>
            <a:spLocks noGrp="1"/>
          </p:cNvSpPr>
          <p:nvPr>
            <p:ph type="title"/>
          </p:nvPr>
        </p:nvSpPr>
        <p:spPr/>
        <p:txBody>
          <a:bodyPr anchor="ctr"/>
          <a:lstStyle/>
          <a:p>
            <a:endParaRPr lang="zh-CN" altLang="en-US"/>
          </a:p>
        </p:txBody>
      </p:sp>
      <p:sp>
        <p:nvSpPr>
          <p:cNvPr id="139266" name="内容占位符 2"/>
          <p:cNvSpPr>
            <a:spLocks noGrp="1"/>
          </p:cNvSpPr>
          <p:nvPr>
            <p:ph idx="1"/>
          </p:nvPr>
        </p:nvSpPr>
        <p:spPr/>
        <p:txBody>
          <a:bodyPr anchor="t"/>
          <a:lstStyle/>
          <a:p>
            <a:r>
              <a:rPr lang="zh-CN" altLang="en-US" sz="2400" b="1">
                <a:latin typeface="仿宋" panose="02010609060101010101" charset="-122"/>
                <a:ea typeface="仿宋" panose="02010609060101010101" charset="-122"/>
                <a:sym typeface="+mn-ea"/>
              </a:rPr>
              <a:t>资本主义精神</a:t>
            </a:r>
            <a:r>
              <a:rPr lang="en-US" altLang="zh-CN" sz="2400">
                <a:latin typeface="仿宋" panose="02010609060101010101" charset="-122"/>
                <a:ea typeface="仿宋" panose="02010609060101010101" charset="-122"/>
                <a:sym typeface="+mn-ea"/>
              </a:rPr>
              <a:t>——</a:t>
            </a:r>
            <a:r>
              <a:rPr lang="zh-CN" altLang="en-US" sz="2400">
                <a:latin typeface="仿宋" panose="02010609060101010101" charset="-122"/>
                <a:ea typeface="仿宋" panose="02010609060101010101" charset="-122"/>
                <a:sym typeface="+mn-ea"/>
              </a:rPr>
              <a:t>资本主义发展的精神动力</a:t>
            </a:r>
            <a:endParaRPr lang="zh-CN" altLang="en-US" sz="240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sym typeface="+mn-ea"/>
            </a:endParaRPr>
          </a:p>
          <a:p>
            <a:r>
              <a:rPr lang="zh-CN" altLang="en-US" sz="2400">
                <a:latin typeface="仿宋" panose="02010609060101010101" charset="-122"/>
                <a:ea typeface="仿宋" panose="02010609060101010101" charset="-122"/>
                <a:sym typeface="+mn-ea"/>
              </a:rPr>
              <a:t>其精神特质：</a:t>
            </a:r>
          </a:p>
          <a:p>
            <a:endParaRPr lang="zh-CN" altLang="en-US" sz="2400">
              <a:latin typeface="仿宋" panose="02010609060101010101" charset="-122"/>
              <a:ea typeface="仿宋" panose="02010609060101010101" charset="-122"/>
            </a:endParaRPr>
          </a:p>
          <a:p>
            <a:r>
              <a:rPr lang="en-US" altLang="zh-CN" sz="2400">
                <a:latin typeface="仿宋" panose="02010609060101010101" charset="-122"/>
                <a:ea typeface="仿宋" panose="02010609060101010101" charset="-122"/>
                <a:sym typeface="+mn-ea"/>
              </a:rPr>
              <a:t>1</a:t>
            </a:r>
            <a:r>
              <a:rPr lang="zh-CN" altLang="en-US" sz="2400">
                <a:latin typeface="仿宋" panose="02010609060101010101" charset="-122"/>
                <a:ea typeface="仿宋" panose="02010609060101010101" charset="-122"/>
                <a:sym typeface="+mn-ea"/>
              </a:rPr>
              <a:t>、工作作为目的本身而被珍视</a:t>
            </a:r>
            <a:r>
              <a:rPr lang="en-US" altLang="zh-CN" sz="2400">
                <a:latin typeface="仿宋" panose="02010609060101010101" charset="-122"/>
                <a:ea typeface="仿宋" panose="02010609060101010101" charset="-122"/>
                <a:sym typeface="+mn-ea"/>
              </a:rPr>
              <a:t>——</a:t>
            </a:r>
            <a:r>
              <a:rPr lang="zh-CN" altLang="en-US" sz="2400">
                <a:latin typeface="仿宋" panose="02010609060101010101" charset="-122"/>
                <a:ea typeface="仿宋" panose="02010609060101010101" charset="-122"/>
                <a:sym typeface="+mn-ea"/>
              </a:rPr>
              <a:t>敬业 </a:t>
            </a:r>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　</a:t>
            </a:r>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一个人应该勤奋劳作，不是因为他必须这样做，而是因为他愿意这样做，这是他的美德的标志和满意愉悦的源泉。　</a:t>
            </a:r>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sym typeface="+mn-ea"/>
              </a:rPr>
              <a:t>不管你的工作是怎样的卑微，你都当付之以艺术家的精神，当有十二分的热忱。</a:t>
            </a:r>
          </a:p>
          <a:p>
            <a:r>
              <a:rPr lang="zh-CN" altLang="en-US" sz="2400">
                <a:latin typeface="仿宋" panose="02010609060101010101" charset="-122"/>
                <a:ea typeface="仿宋" panose="02010609060101010101" charset="-122"/>
                <a:sym typeface="+mn-ea"/>
              </a:rPr>
              <a:t>尊重你的工作；职业是人的使命，是行上帝路。　</a:t>
            </a:r>
            <a:endParaRPr lang="zh-CN" altLang="en-US" sz="240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1"/>
          <p:cNvSpPr>
            <a:spLocks noGrp="1"/>
          </p:cNvSpPr>
          <p:nvPr>
            <p:ph type="title"/>
          </p:nvPr>
        </p:nvSpPr>
        <p:spPr/>
        <p:txBody>
          <a:bodyPr anchor="ctr"/>
          <a:lstStyle/>
          <a:p>
            <a:endParaRPr lang="zh-CN" altLang="en-US"/>
          </a:p>
        </p:txBody>
      </p:sp>
      <p:sp>
        <p:nvSpPr>
          <p:cNvPr id="141314" name="内容占位符 2"/>
          <p:cNvSpPr>
            <a:spLocks noGrp="1"/>
          </p:cNvSpPr>
          <p:nvPr>
            <p:ph idx="1"/>
          </p:nvPr>
        </p:nvSpPr>
        <p:spPr/>
        <p:txBody>
          <a:bodyPr anchor="t"/>
          <a:lstStyle/>
          <a:p>
            <a:pPr>
              <a:lnSpc>
                <a:spcPct val="70000"/>
              </a:lnSpc>
            </a:pPr>
            <a:r>
              <a:rPr lang="en-US" altLang="zh-CN" sz="2400" dirty="0">
                <a:latin typeface="仿宋" panose="02010609060101010101" charset="-122"/>
                <a:ea typeface="仿宋" panose="02010609060101010101" charset="-122"/>
                <a:sym typeface="+mn-ea"/>
              </a:rPr>
              <a:t>2</a:t>
            </a:r>
            <a:r>
              <a:rPr lang="zh-CN" altLang="en-US" sz="2400" dirty="0">
                <a:latin typeface="仿宋" panose="02010609060101010101" charset="-122"/>
                <a:ea typeface="仿宋" panose="02010609060101010101" charset="-122"/>
                <a:sym typeface="+mn-ea"/>
              </a:rPr>
              <a:t>、致富、贸易和利润不仅是个人职业成功的证据，而且是对个人德行的证实。</a:t>
            </a:r>
          </a:p>
          <a:p>
            <a:pPr>
              <a:lnSpc>
                <a:spcPct val="70000"/>
              </a:lnSpc>
            </a:pPr>
            <a:endParaRPr lang="zh-CN" altLang="en-US" sz="2400" dirty="0">
              <a:latin typeface="仿宋" panose="02010609060101010101" charset="-122"/>
              <a:ea typeface="仿宋" panose="02010609060101010101" charset="-122"/>
            </a:endParaRPr>
          </a:p>
          <a:p>
            <a:pPr>
              <a:lnSpc>
                <a:spcPct val="70000"/>
              </a:lnSpc>
            </a:pPr>
            <a:r>
              <a:rPr lang="zh-CN" altLang="en-US" sz="2400" dirty="0">
                <a:latin typeface="仿宋" panose="02010609060101010101" charset="-122"/>
                <a:ea typeface="仿宋" panose="02010609060101010101" charset="-122"/>
                <a:sym typeface="+mn-ea"/>
              </a:rPr>
              <a:t>“在现代经济秩序中发财——只要是合法获得的——被视为美德和精通本行的结果与表现。”</a:t>
            </a:r>
            <a:endParaRPr lang="zh-CN" altLang="en-US" sz="2400" dirty="0">
              <a:latin typeface="仿宋" panose="02010609060101010101" charset="-122"/>
              <a:ea typeface="仿宋" panose="02010609060101010101" charset="-122"/>
            </a:endParaRPr>
          </a:p>
          <a:p>
            <a:pPr>
              <a:lnSpc>
                <a:spcPct val="70000"/>
              </a:lnSpc>
            </a:pPr>
            <a:r>
              <a:rPr lang="zh-CN" altLang="en-US" sz="2400" dirty="0">
                <a:latin typeface="仿宋" panose="02010609060101010101" charset="-122"/>
                <a:ea typeface="仿宋" panose="02010609060101010101" charset="-122"/>
                <a:sym typeface="+mn-ea"/>
              </a:rPr>
              <a:t>求富是善!孟德斯鸠：“有商业的地方，便有美德。”</a:t>
            </a:r>
            <a:endParaRPr lang="zh-CN" altLang="en-US" sz="2400" dirty="0">
              <a:latin typeface="仿宋" panose="02010609060101010101" charset="-122"/>
              <a:ea typeface="仿宋" panose="02010609060101010101" charset="-122"/>
            </a:endParaRPr>
          </a:p>
          <a:p>
            <a:pPr>
              <a:lnSpc>
                <a:spcPct val="70000"/>
              </a:lnSpc>
            </a:pPr>
            <a:r>
              <a:rPr lang="zh-CN" altLang="en-US" sz="2400" dirty="0">
                <a:latin typeface="仿宋" panose="02010609060101010101" charset="-122"/>
                <a:ea typeface="仿宋" panose="02010609060101010101" charset="-122"/>
                <a:sym typeface="+mn-ea"/>
              </a:rPr>
              <a:t>若财富来自尽职、勤勉，然后用于为上帝增荣耀的社会善行，逐富则是美德。</a:t>
            </a:r>
            <a:endParaRPr lang="zh-CN" altLang="en-US" sz="2400" dirty="0">
              <a:latin typeface="仿宋" panose="02010609060101010101" charset="-122"/>
              <a:ea typeface="仿宋" panose="02010609060101010101" charset="-122"/>
            </a:endParaRPr>
          </a:p>
          <a:p>
            <a:pPr>
              <a:lnSpc>
                <a:spcPct val="70000"/>
              </a:lnSpc>
            </a:pPr>
            <a:r>
              <a:rPr lang="zh-CN" altLang="en-US" sz="2400" dirty="0">
                <a:latin typeface="仿宋" panose="02010609060101010101" charset="-122"/>
                <a:ea typeface="仿宋" panose="02010609060101010101" charset="-122"/>
                <a:sym typeface="+mn-ea"/>
              </a:rPr>
              <a:t>若为了过懒散、奢侈的生活而追逐利润，致富则是道德上的恶。</a:t>
            </a:r>
            <a:endParaRPr lang="zh-CN" altLang="en-US" sz="2400" dirty="0">
              <a:latin typeface="仿宋" panose="02010609060101010101" charset="-122"/>
              <a:ea typeface="仿宋" panose="02010609060101010101" charset="-122"/>
            </a:endParaRPr>
          </a:p>
          <a:p>
            <a:pPr>
              <a:lnSpc>
                <a:spcPct val="70000"/>
              </a:lnSpc>
            </a:pPr>
            <a:r>
              <a:rPr lang="zh-CN" altLang="en-US" sz="2400" dirty="0">
                <a:latin typeface="仿宋" panose="02010609060101010101" charset="-122"/>
                <a:ea typeface="仿宋" panose="02010609060101010101" charset="-122"/>
                <a:sym typeface="+mn-ea"/>
              </a:rPr>
              <a:t>凡行为始终规矩适当者，物质上也会受益。</a:t>
            </a:r>
            <a:endParaRPr lang="zh-CN" altLang="en-US" sz="2400" dirty="0">
              <a:latin typeface="仿宋" panose="02010609060101010101" charset="-122"/>
              <a:ea typeface="仿宋" panose="02010609060101010101" charset="-122"/>
            </a:endParaRPr>
          </a:p>
          <a:p>
            <a:pPr>
              <a:lnSpc>
                <a:spcPct val="70000"/>
              </a:lnSpc>
            </a:pPr>
            <a:r>
              <a:rPr lang="zh-CN" altLang="en-US" sz="2400" dirty="0">
                <a:latin typeface="仿宋" panose="02010609060101010101" charset="-122"/>
                <a:ea typeface="仿宋" panose="02010609060101010101" charset="-122"/>
                <a:sym typeface="+mn-ea"/>
              </a:rPr>
              <a:t>人不应该拒绝来自上帝的礼物，不应该拒绝当上帝的财产管理人。“你应为上帝而勤劳致富”，成功地经营是你的职责。</a:t>
            </a:r>
            <a:endParaRPr lang="zh-CN" altLang="en-US" sz="2400" dirty="0">
              <a:latin typeface="仿宋" panose="02010609060101010101" charset="-122"/>
              <a:ea typeface="仿宋" panose="02010609060101010101" charset="-122"/>
            </a:endParaRPr>
          </a:p>
          <a:p>
            <a:pPr>
              <a:lnSpc>
                <a:spcPct val="70000"/>
              </a:lnSpc>
            </a:pPr>
            <a:endParaRPr lang="zh-CN" altLang="en-US" sz="2400" dirty="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标题 1"/>
          <p:cNvSpPr>
            <a:spLocks noGrp="1"/>
          </p:cNvSpPr>
          <p:nvPr>
            <p:ph type="title"/>
          </p:nvPr>
        </p:nvSpPr>
        <p:spPr/>
        <p:txBody>
          <a:bodyPr anchor="ctr"/>
          <a:lstStyle/>
          <a:p>
            <a:endParaRPr lang="zh-CN" altLang="en-US"/>
          </a:p>
        </p:txBody>
      </p:sp>
      <p:sp>
        <p:nvSpPr>
          <p:cNvPr id="142338"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sym typeface="+mn-ea"/>
              </a:rPr>
              <a:t>哈耶克：正是基于表面利己的商业，我们才能做到最好地服务于他人，服务于全社会的共同利益，商业，才是最大的公益。</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商业的最核心目的就是服务于他人，但免费的公益活动（或慈善）并非如此，</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商业是任何免费公益事业的物质基础，</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穷人更需要的是商业，而不是慈善，</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商业能避免免费公益中的寻租行为，减少资源的浪费。</a:t>
            </a:r>
            <a:endParaRPr lang="zh-CN" altLang="en-US" dirty="0">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a:spLocks noGrp="1"/>
          </p:cNvSpPr>
          <p:nvPr>
            <p:ph type="title"/>
          </p:nvPr>
        </p:nvSpPr>
        <p:spPr/>
        <p:txBody>
          <a:bodyPr anchor="ctr"/>
          <a:lstStyle/>
          <a:p>
            <a:endParaRPr lang="zh-CN" altLang="en-US"/>
          </a:p>
        </p:txBody>
      </p:sp>
      <p:sp>
        <p:nvSpPr>
          <p:cNvPr id="143362" name="内容占位符 2"/>
          <p:cNvSpPr>
            <a:spLocks noGrp="1"/>
          </p:cNvSpPr>
          <p:nvPr>
            <p:ph idx="1"/>
          </p:nvPr>
        </p:nvSpPr>
        <p:spPr/>
        <p:txBody>
          <a:bodyPr anchor="t"/>
          <a:lstStyle/>
          <a:p>
            <a:r>
              <a:rPr lang="en-US" altLang="zh-CN" dirty="0">
                <a:latin typeface="仿宋" panose="02010609060101010101" charset="-122"/>
                <a:ea typeface="仿宋" panose="02010609060101010101" charset="-122"/>
                <a:sym typeface="+mn-ea"/>
              </a:rPr>
              <a:t>3</a:t>
            </a:r>
            <a:r>
              <a:rPr lang="zh-CN" altLang="en-US" dirty="0">
                <a:ea typeface="仿宋" panose="02010609060101010101" charset="-122"/>
                <a:sym typeface="+mn-ea"/>
              </a:rPr>
              <a:t>、应该为了未来而推迟眼前的享乐和直接的幸福。</a:t>
            </a:r>
          </a:p>
          <a:p>
            <a:endParaRPr lang="zh-CN" altLang="en-US" dirty="0">
              <a:ea typeface="仿宋" panose="02010609060101010101" charset="-122"/>
            </a:endParaRPr>
          </a:p>
          <a:p>
            <a:r>
              <a:rPr lang="zh-CN" altLang="en-US" dirty="0">
                <a:ea typeface="仿宋" panose="02010609060101010101" charset="-122"/>
                <a:sym typeface="+mn-ea"/>
              </a:rPr>
              <a:t>这种伦理的至善在于把两个方面结合起来：尽一切力量多挣钱，同时严格地避免生活的享受。</a:t>
            </a:r>
            <a:endParaRPr lang="zh-CN" altLang="en-US" dirty="0">
              <a:ea typeface="仿宋" panose="02010609060101010101" charset="-122"/>
            </a:endParaRPr>
          </a:p>
          <a:p>
            <a:r>
              <a:rPr lang="zh-CN" altLang="en-US" dirty="0">
                <a:ea typeface="仿宋" panose="02010609060101010101" charset="-122"/>
                <a:sym typeface="+mn-ea"/>
              </a:rPr>
              <a:t>勤劳、克勤克俭的目的不是为了买房子、买汽车，而是为了钱可以生钱，是为了积累资本，去投资、去赢利。</a:t>
            </a:r>
            <a:endParaRPr lang="zh-CN" altLang="en-US" dirty="0">
              <a:ea typeface="仿宋" panose="02010609060101010101" charset="-122"/>
            </a:endParaRPr>
          </a:p>
          <a:p>
            <a:r>
              <a:rPr lang="zh-CN" altLang="en-US" dirty="0">
                <a:latin typeface="仿宋" panose="02010609060101010101" charset="-122"/>
                <a:ea typeface="仿宋" panose="02010609060101010101" charset="-122"/>
                <a:sym typeface="+mn-ea"/>
              </a:rPr>
              <a:t>《圣经》中的回答：“你见过在事业上克勤克俭的人吧?他必站在君王面前。”</a:t>
            </a:r>
            <a:endParaRPr lang="zh-CN" altLang="en-US" dirty="0">
              <a:latin typeface="仿宋" panose="02010609060101010101" charset="-122"/>
              <a:ea typeface="仿宋" panose="02010609060101010101" charset="-122"/>
            </a:endParaRPr>
          </a:p>
          <a:p>
            <a:pPr>
              <a:lnSpc>
                <a:spcPct val="80000"/>
              </a:lnSpc>
            </a:pPr>
            <a:endParaRPr lang="zh-CN" altLang="en-US" dirty="0">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标题 1"/>
          <p:cNvSpPr>
            <a:spLocks noGrp="1"/>
          </p:cNvSpPr>
          <p:nvPr>
            <p:ph type="title"/>
          </p:nvPr>
        </p:nvSpPr>
        <p:spPr/>
        <p:txBody>
          <a:bodyPr anchor="ctr"/>
          <a:lstStyle/>
          <a:p>
            <a:endParaRPr lang="zh-CN" altLang="en-US"/>
          </a:p>
        </p:txBody>
      </p:sp>
      <p:sp>
        <p:nvSpPr>
          <p:cNvPr id="144386"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sym typeface="+mn-ea"/>
              </a:rPr>
              <a:t>本杰明·富兰克林（百元美元头像）：</a:t>
            </a:r>
          </a:p>
          <a:p>
            <a:r>
              <a:rPr lang="zh-CN" altLang="en-US" dirty="0">
                <a:latin typeface="仿宋" panose="02010609060101010101" charset="-122"/>
                <a:ea typeface="仿宋" panose="02010609060101010101" charset="-122"/>
                <a:sym typeface="+mn-ea"/>
              </a:rPr>
              <a:t>要记住，时间就是金钱。一个劳动一天能挣10先令的人，如果游玩或闲坐了半天，那么虽然在玩乐或闲逛中只花了6便士，但不应仅计算这个花费，因为他实际又花了或者说又扔掉了5先令。</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要记住，信誉就是金钱。如果经过约定之后，一个人把他的钱交给我使用，那么，他就给了我利益，或几乎等于在这期间我能支配这笔钱。一个人具有好的普遍的信誉并且善于用钱，这笔钱就会增长到相当大的数目。</a:t>
            </a:r>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　　　　</a:t>
            </a:r>
            <a:endParaRPr lang="zh-CN" altLang="en-US" dirty="0">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导论作业题</a:t>
            </a:r>
          </a:p>
          <a:p>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、科学特质、技术特质？</a:t>
            </a:r>
          </a:p>
          <a:p>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、何谓创新？</a:t>
            </a:r>
          </a:p>
          <a:p>
            <a:r>
              <a:rPr lang="en-US" altLang="zh-CN" dirty="0">
                <a:latin typeface="仿宋" panose="02010609060101010101" pitchFamily="49" charset="-122"/>
                <a:ea typeface="仿宋" panose="02010609060101010101" pitchFamily="49" charset="-122"/>
              </a:rPr>
              <a:t>3</a:t>
            </a:r>
            <a:r>
              <a:rPr lang="zh-CN" altLang="en-US" dirty="0">
                <a:latin typeface="仿宋" panose="02010609060101010101" pitchFamily="49" charset="-122"/>
                <a:ea typeface="仿宋" panose="02010609060101010101" pitchFamily="49" charset="-122"/>
              </a:rPr>
              <a:t>、人文学科包括哪些知识门类？</a:t>
            </a:r>
          </a:p>
          <a:p>
            <a:r>
              <a:rPr lang="en-US" altLang="zh-CN" dirty="0">
                <a:latin typeface="仿宋" panose="02010609060101010101" pitchFamily="49" charset="-122"/>
                <a:ea typeface="仿宋" panose="02010609060101010101" pitchFamily="49" charset="-122"/>
              </a:rPr>
              <a:t>4</a:t>
            </a:r>
            <a:r>
              <a:rPr lang="zh-CN" altLang="en-US" dirty="0">
                <a:latin typeface="仿宋" panose="02010609060101010101" pitchFamily="49" charset="-122"/>
                <a:ea typeface="仿宋" panose="02010609060101010101" pitchFamily="49" charset="-122"/>
              </a:rPr>
              <a:t>、社会科学包括哪些知识门类？</a:t>
            </a:r>
          </a:p>
          <a:p>
            <a:r>
              <a:rPr lang="en-US" altLang="zh-CN" dirty="0">
                <a:latin typeface="仿宋" panose="02010609060101010101" pitchFamily="49" charset="-122"/>
                <a:ea typeface="仿宋" panose="02010609060101010101" pitchFamily="49" charset="-122"/>
              </a:rPr>
              <a:t>5</a:t>
            </a:r>
            <a:r>
              <a:rPr lang="zh-CN" altLang="en-US" dirty="0">
                <a:latin typeface="仿宋" panose="02010609060101010101" pitchFamily="49" charset="-122"/>
                <a:ea typeface="仿宋" panose="02010609060101010101" pitchFamily="49" charset="-122"/>
              </a:rPr>
              <a:t>、何谓理论的价值？</a:t>
            </a:r>
          </a:p>
          <a:p>
            <a:r>
              <a:rPr lang="en-US" altLang="zh-CN" dirty="0">
                <a:latin typeface="仿宋" panose="02010609060101010101" pitchFamily="49" charset="-122"/>
                <a:ea typeface="仿宋" panose="02010609060101010101" pitchFamily="49" charset="-122"/>
              </a:rPr>
              <a:t>6</a:t>
            </a:r>
            <a:r>
              <a:rPr lang="zh-CN" altLang="en-US" dirty="0">
                <a:latin typeface="仿宋" panose="02010609060101010101" pitchFamily="49" charset="-122"/>
                <a:ea typeface="仿宋" panose="02010609060101010101" pitchFamily="49" charset="-122"/>
              </a:rPr>
              <a:t>、解释和预测的实现途径？</a:t>
            </a:r>
          </a:p>
          <a:p>
            <a:endParaRPr lang="zh-CN" altLang="en-US" dirty="0"/>
          </a:p>
        </p:txBody>
      </p:sp>
    </p:spTree>
    <p:extLst>
      <p:ext uri="{BB962C8B-B14F-4D97-AF65-F5344CB8AC3E}">
        <p14:creationId xmlns:p14="http://schemas.microsoft.com/office/powerpoint/2010/main" val="286542559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标题 1"/>
          <p:cNvSpPr>
            <a:spLocks noGrp="1"/>
          </p:cNvSpPr>
          <p:nvPr>
            <p:ph type="title"/>
          </p:nvPr>
        </p:nvSpPr>
        <p:spPr/>
        <p:txBody>
          <a:bodyPr anchor="ctr"/>
          <a:lstStyle/>
          <a:p>
            <a:endParaRPr lang="zh-CN" altLang="en-US"/>
          </a:p>
        </p:txBody>
      </p:sp>
      <p:sp>
        <p:nvSpPr>
          <p:cNvPr id="145410"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sym typeface="+mn-ea"/>
              </a:rPr>
              <a:t>要记住，金钱具有增殖性。金钱能够产生金钱，所产生的金钱又可以产生更多的金钱，如此不断。5先令变为6先令，再变为7先令3便士，如此下去，会变成100镑。金钱越多，每次变化产生的金钱也就越多，结果，利润产生得越来越快。杀了一头正在下崽的母猪的人，是毁掉了它繁殖的全部的数以千计的后代。浪费5先令硬币的人，是毁掉了它可能产生的一切，甚至是大量的英镑。</a:t>
            </a:r>
          </a:p>
          <a:p>
            <a:r>
              <a:rPr lang="zh-CN" altLang="en-US" dirty="0">
                <a:latin typeface="仿宋" panose="02010609060101010101" charset="-122"/>
                <a:ea typeface="仿宋" panose="02010609060101010101" charset="-122"/>
                <a:sym typeface="+mn-ea"/>
              </a:rPr>
              <a:t>要记住这句格言，善于付给别人钱的人是别人钱袋的主人。一个以遵守诺言准时精确地付款而著称的人，可以在任何时候和任何场合筹集到朋友们节余的全部的钱。这常常具有很大的用处。除了勤劳和节俭，世界上没有什么能比在一切交易中严守时刻和公平合理更有助于青年人飞黄腾达的东西。所以，要按你许诺的时间还钱，1小时都不要耽误，失信会永远关上你朋友的钱袋。</a:t>
            </a:r>
          </a:p>
          <a:p>
            <a:endParaRPr lang="zh-CN" altLang="en-US"/>
          </a:p>
        </p:txBody>
      </p:sp>
    </p:spTree>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标题 1"/>
          <p:cNvSpPr>
            <a:spLocks noGrp="1"/>
          </p:cNvSpPr>
          <p:nvPr>
            <p:ph type="title"/>
          </p:nvPr>
        </p:nvSpPr>
        <p:spPr/>
        <p:txBody>
          <a:bodyPr anchor="ctr"/>
          <a:lstStyle/>
          <a:p>
            <a:endParaRPr lang="zh-CN" altLang="en-US"/>
          </a:p>
        </p:txBody>
      </p:sp>
      <p:sp>
        <p:nvSpPr>
          <p:cNvPr id="146434"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sym typeface="+mn-ea"/>
              </a:rPr>
              <a:t>影响一个人信誉的最微不足道的行动，都要注意。一个债权人在早上5点或晚上8点听到你的叩门声，这会使他高兴半年之久。但是如果在应该劳动的时间，他看到你在台球桌边或听到你在酒莱馆的声音，那他第二天就会派人去拿他的钱，在他收到钱之前，要求你一次全部还清。</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再者，这说明你关心自己的债务。使你显得是一位细心并且诚实的人，这仍增加了你的信誉。</a:t>
            </a:r>
          </a:p>
          <a:p>
            <a:endParaRPr lang="zh-CN" altLang="en-US"/>
          </a:p>
          <a:p>
            <a:endParaRPr lang="zh-CN" altLang="en-US"/>
          </a:p>
        </p:txBody>
      </p:sp>
    </p:spTree>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标题 1"/>
          <p:cNvSpPr>
            <a:spLocks noGrp="1"/>
          </p:cNvSpPr>
          <p:nvPr>
            <p:ph type="title"/>
          </p:nvPr>
        </p:nvSpPr>
        <p:spPr/>
        <p:txBody>
          <a:bodyPr anchor="ctr"/>
          <a:lstStyle/>
          <a:p>
            <a:endParaRPr lang="zh-CN" altLang="en-US"/>
          </a:p>
        </p:txBody>
      </p:sp>
      <p:sp>
        <p:nvSpPr>
          <p:cNvPr id="147458" name="内容占位符 2"/>
          <p:cNvSpPr>
            <a:spLocks noGrp="1"/>
          </p:cNvSpPr>
          <p:nvPr>
            <p:ph idx="1"/>
          </p:nvPr>
        </p:nvSpPr>
        <p:spPr/>
        <p:txBody>
          <a:bodyPr anchor="t"/>
          <a:lstStyle/>
          <a:p>
            <a:r>
              <a:rPr lang="zh-CN" altLang="en-US">
                <a:latin typeface="仿宋" panose="02010609060101010101" charset="-122"/>
                <a:ea typeface="仿宋" panose="02010609060101010101" charset="-122"/>
                <a:sym typeface="+mn-ea"/>
              </a:rPr>
              <a:t>谨防把一切都视为已有，相应地，谨防把生活的一切都视为已有。这是许多有信誉的人所犯的错误。要防止这种错误，就要经常对支出和收入清楚地记帐。如果你一开始就耐心注意细节，就会产生这个好的结果：你将发现细小的、微不足道的支出是如何令人</a:t>
            </a:r>
            <a:r>
              <a:rPr lang="en-US" altLang="zh-CN">
                <a:latin typeface="仿宋" panose="02010609060101010101" charset="-122"/>
                <a:ea typeface="仿宋" panose="02010609060101010101" charset="-122"/>
                <a:sym typeface="+mn-ea"/>
              </a:rPr>
              <a:t>—</a:t>
            </a:r>
            <a:r>
              <a:rPr lang="zh-CN" altLang="en-US">
                <a:latin typeface="仿宋" panose="02010609060101010101" charset="-122"/>
                <a:ea typeface="仿宋" panose="02010609060101010101" charset="-122"/>
                <a:sym typeface="+mn-ea"/>
              </a:rPr>
              <a:t>惊异地积累成巨额，并且明白现在和将来能够节省的是什么，而不引起任何大的不便。如果人们知道你是一个谨慎、诚实的人的话，那么，一年</a:t>
            </a:r>
            <a:r>
              <a:rPr lang="en-US" altLang="zh-CN">
                <a:latin typeface="仿宋" panose="02010609060101010101" charset="-122"/>
                <a:ea typeface="仿宋" panose="02010609060101010101" charset="-122"/>
                <a:sym typeface="+mn-ea"/>
              </a:rPr>
              <a:t>6</a:t>
            </a:r>
            <a:r>
              <a:rPr lang="zh-CN" altLang="en-US">
                <a:latin typeface="仿宋" panose="02010609060101010101" charset="-122"/>
                <a:ea typeface="仿宋" panose="02010609060101010101" charset="-122"/>
                <a:sym typeface="+mn-ea"/>
              </a:rPr>
              <a:t>镑可以给你带来</a:t>
            </a:r>
            <a:r>
              <a:rPr lang="en-US" altLang="zh-CN">
                <a:latin typeface="仿宋" panose="02010609060101010101" charset="-122"/>
                <a:ea typeface="仿宋" panose="02010609060101010101" charset="-122"/>
                <a:sym typeface="+mn-ea"/>
              </a:rPr>
              <a:t>100</a:t>
            </a:r>
            <a:r>
              <a:rPr lang="zh-CN" altLang="en-US">
                <a:latin typeface="仿宋" panose="02010609060101010101" charset="-122"/>
                <a:ea typeface="仿宋" panose="02010609060101010101" charset="-122"/>
                <a:sym typeface="+mn-ea"/>
              </a:rPr>
              <a:t>镑的用场。二天浪费</a:t>
            </a:r>
            <a:r>
              <a:rPr lang="en-US" altLang="zh-CN">
                <a:latin typeface="仿宋" panose="02010609060101010101" charset="-122"/>
                <a:ea typeface="仿宋" panose="02010609060101010101" charset="-122"/>
                <a:sym typeface="+mn-ea"/>
              </a:rPr>
              <a:t>4</a:t>
            </a:r>
            <a:r>
              <a:rPr lang="zh-CN" altLang="en-US">
                <a:latin typeface="仿宋" panose="02010609060101010101" charset="-122"/>
                <a:ea typeface="仿宋" panose="02010609060101010101" charset="-122"/>
                <a:sym typeface="+mn-ea"/>
              </a:rPr>
              <a:t>便士的人，一年就要浪费</a:t>
            </a:r>
            <a:r>
              <a:rPr lang="en-US" altLang="zh-CN">
                <a:latin typeface="仿宋" panose="02010609060101010101" charset="-122"/>
                <a:ea typeface="仿宋" panose="02010609060101010101" charset="-122"/>
                <a:sym typeface="+mn-ea"/>
              </a:rPr>
              <a:t>6</a:t>
            </a:r>
            <a:r>
              <a:rPr lang="zh-CN" altLang="en-US">
                <a:latin typeface="仿宋" panose="02010609060101010101" charset="-122"/>
                <a:ea typeface="仿宋" panose="02010609060101010101" charset="-122"/>
                <a:sym typeface="+mn-ea"/>
              </a:rPr>
              <a:t>镑多</a:t>
            </a:r>
            <a:r>
              <a:rPr lang="en-US" altLang="zh-CN">
                <a:latin typeface="仿宋" panose="02010609060101010101" charset="-122"/>
                <a:ea typeface="仿宋" panose="02010609060101010101" charset="-122"/>
                <a:sym typeface="+mn-ea"/>
              </a:rPr>
              <a:t>!</a:t>
            </a:r>
            <a:r>
              <a:rPr lang="zh-CN" altLang="en-US">
                <a:latin typeface="仿宋" panose="02010609060101010101" charset="-122"/>
                <a:ea typeface="仿宋" panose="02010609060101010101" charset="-122"/>
                <a:sym typeface="+mn-ea"/>
              </a:rPr>
              <a:t>而这是</a:t>
            </a:r>
            <a:r>
              <a:rPr lang="en-US" altLang="zh-CN">
                <a:latin typeface="仿宋" panose="02010609060101010101" charset="-122"/>
                <a:ea typeface="仿宋" panose="02010609060101010101" charset="-122"/>
                <a:sym typeface="+mn-ea"/>
              </a:rPr>
              <a:t>100</a:t>
            </a:r>
            <a:r>
              <a:rPr lang="zh-CN" altLang="en-US">
                <a:latin typeface="仿宋" panose="02010609060101010101" charset="-122"/>
                <a:ea typeface="仿宋" panose="02010609060101010101" charset="-122"/>
                <a:sym typeface="+mn-ea"/>
              </a:rPr>
              <a:t>镑用场的价值。每天浪费价值</a:t>
            </a:r>
            <a:r>
              <a:rPr lang="en-US" altLang="zh-CN">
                <a:latin typeface="仿宋" panose="02010609060101010101" charset="-122"/>
                <a:ea typeface="仿宋" panose="02010609060101010101" charset="-122"/>
                <a:sym typeface="+mn-ea"/>
              </a:rPr>
              <a:t>4</a:t>
            </a:r>
            <a:r>
              <a:rPr lang="zh-CN" altLang="en-US">
                <a:latin typeface="仿宋" panose="02010609060101010101" charset="-122"/>
                <a:ea typeface="仿宋" panose="02010609060101010101" charset="-122"/>
                <a:sym typeface="+mn-ea"/>
              </a:rPr>
              <a:t>便士时间的人，日复一日，每天浪费了使用</a:t>
            </a:r>
            <a:r>
              <a:rPr lang="en-US" altLang="zh-CN">
                <a:latin typeface="仿宋" panose="02010609060101010101" charset="-122"/>
                <a:ea typeface="仿宋" panose="02010609060101010101" charset="-122"/>
                <a:sym typeface="+mn-ea"/>
              </a:rPr>
              <a:t>100</a:t>
            </a:r>
            <a:r>
              <a:rPr lang="zh-CN" altLang="en-US">
                <a:latin typeface="仿宋" panose="02010609060101010101" charset="-122"/>
                <a:ea typeface="仿宋" panose="02010609060101010101" charset="-122"/>
                <a:sym typeface="+mn-ea"/>
              </a:rPr>
              <a:t>镑的特权。虚度了价值</a:t>
            </a:r>
            <a:r>
              <a:rPr lang="en-US" altLang="zh-CN">
                <a:latin typeface="仿宋" panose="02010609060101010101" charset="-122"/>
                <a:ea typeface="仿宋" panose="02010609060101010101" charset="-122"/>
                <a:sym typeface="+mn-ea"/>
              </a:rPr>
              <a:t>5</a:t>
            </a:r>
            <a:r>
              <a:rPr lang="zh-CN" altLang="en-US">
                <a:latin typeface="仿宋" panose="02010609060101010101" charset="-122"/>
                <a:ea typeface="仿宋" panose="02010609060101010101" charset="-122"/>
                <a:sym typeface="+mn-ea"/>
              </a:rPr>
              <a:t>先令时间的人，失去了</a:t>
            </a:r>
            <a:r>
              <a:rPr lang="en-US" altLang="zh-CN">
                <a:latin typeface="仿宋" panose="02010609060101010101" charset="-122"/>
                <a:ea typeface="仿宋" panose="02010609060101010101" charset="-122"/>
                <a:sym typeface="+mn-ea"/>
              </a:rPr>
              <a:t>5</a:t>
            </a:r>
            <a:r>
              <a:rPr lang="zh-CN" altLang="en-US">
                <a:latin typeface="仿宋" panose="02010609060101010101" charset="-122"/>
                <a:ea typeface="仿宋" panose="02010609060101010101" charset="-122"/>
                <a:sym typeface="+mn-ea"/>
              </a:rPr>
              <a:t>先令，好像故意地把</a:t>
            </a:r>
            <a:r>
              <a:rPr lang="en-US" altLang="zh-CN">
                <a:latin typeface="仿宋" panose="02010609060101010101" charset="-122"/>
                <a:ea typeface="仿宋" panose="02010609060101010101" charset="-122"/>
                <a:sym typeface="+mn-ea"/>
              </a:rPr>
              <a:t>5</a:t>
            </a:r>
            <a:r>
              <a:rPr lang="zh-CN" altLang="en-US">
                <a:latin typeface="仿宋" panose="02010609060101010101" charset="-122"/>
                <a:ea typeface="仿宋" panose="02010609060101010101" charset="-122"/>
                <a:sym typeface="+mn-ea"/>
              </a:rPr>
              <a:t>先令扔到大海里去了。浪费了</a:t>
            </a:r>
            <a:r>
              <a:rPr lang="en-US" altLang="zh-CN">
                <a:latin typeface="仿宋" panose="02010609060101010101" charset="-122"/>
                <a:ea typeface="仿宋" panose="02010609060101010101" charset="-122"/>
                <a:sym typeface="+mn-ea"/>
              </a:rPr>
              <a:t>5</a:t>
            </a:r>
            <a:r>
              <a:rPr lang="zh-CN" altLang="en-US">
                <a:latin typeface="仿宋" panose="02010609060101010101" charset="-122"/>
                <a:ea typeface="仿宋" panose="02010609060101010101" charset="-122"/>
                <a:sym typeface="+mn-ea"/>
              </a:rPr>
              <a:t>先令的人，不仅是失去了这个数，而且是失去了它在交易中可能增殖的一切好处，到了一个年轻人衰老之时，这将积累为一笔相当大数目的金钱。 </a:t>
            </a:r>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标题 1"/>
          <p:cNvSpPr>
            <a:spLocks noGrp="1"/>
          </p:cNvSpPr>
          <p:nvPr>
            <p:ph type="title"/>
          </p:nvPr>
        </p:nvSpPr>
        <p:spPr/>
        <p:txBody>
          <a:bodyPr anchor="ctr"/>
          <a:lstStyle/>
          <a:p>
            <a:endParaRPr lang="zh-CN" altLang="en-US"/>
          </a:p>
        </p:txBody>
      </p:sp>
      <p:sp>
        <p:nvSpPr>
          <p:cNvPr id="148482" name="内容占位符 2"/>
          <p:cNvSpPr>
            <a:spLocks noGrp="1"/>
          </p:cNvSpPr>
          <p:nvPr>
            <p:ph idx="1"/>
          </p:nvPr>
        </p:nvSpPr>
        <p:spPr/>
        <p:txBody>
          <a:bodyPr anchor="t"/>
          <a:lstStyle/>
          <a:p>
            <a:r>
              <a:rPr lang="en-US" altLang="zh-CN" sz="2400" dirty="0">
                <a:latin typeface="仿宋" panose="02010609060101010101" charset="-122"/>
                <a:ea typeface="仿宋" panose="02010609060101010101" charset="-122"/>
                <a:sym typeface="+mn-ea"/>
              </a:rPr>
              <a:t>4</a:t>
            </a:r>
            <a:r>
              <a:rPr lang="zh-CN" altLang="en-US" sz="2400" dirty="0">
                <a:latin typeface="仿宋" panose="02010609060101010101" charset="-122"/>
                <a:ea typeface="仿宋" panose="02010609060101010101" charset="-122"/>
                <a:sym typeface="+mn-ea"/>
              </a:rPr>
              <a:t>、基于理性的严谨有条的个人生活方式受到珍视，这不仅在于它是达到长期目标和经济成功的途径，而且在于它是本质上适度和正当的存在方式。</a:t>
            </a:r>
          </a:p>
          <a:p>
            <a:endParaRPr lang="zh-CN" altLang="en-US" sz="2400" dirty="0">
              <a:latin typeface="仿宋" panose="02010609060101010101" charset="-122"/>
              <a:ea typeface="仿宋" panose="02010609060101010101" charset="-122"/>
            </a:endParaRPr>
          </a:p>
          <a:p>
            <a:r>
              <a:rPr lang="zh-CN" altLang="en-US" sz="2400" dirty="0">
                <a:latin typeface="仿宋" panose="02010609060101010101" charset="-122"/>
                <a:ea typeface="仿宋" panose="02010609060101010101" charset="-122"/>
                <a:sym typeface="+mn-ea"/>
              </a:rPr>
              <a:t>是用理性化的方式来获取利润。</a:t>
            </a:r>
            <a:endParaRPr lang="zh-CN" altLang="en-US" sz="2400" dirty="0">
              <a:latin typeface="仿宋" panose="02010609060101010101" charset="-122"/>
              <a:ea typeface="仿宋" panose="02010609060101010101" charset="-122"/>
            </a:endParaRPr>
          </a:p>
          <a:p>
            <a:r>
              <a:rPr lang="zh-CN" altLang="en-US" sz="2400" dirty="0">
                <a:latin typeface="仿宋" panose="02010609060101010101" charset="-122"/>
                <a:ea typeface="仿宋" panose="02010609060101010101" charset="-122"/>
                <a:sym typeface="+mn-ea"/>
              </a:rPr>
              <a:t>利用交换的机会、和平的获取；</a:t>
            </a:r>
            <a:endParaRPr lang="zh-CN" altLang="en-US" sz="2400" dirty="0">
              <a:latin typeface="仿宋" panose="02010609060101010101" charset="-122"/>
              <a:ea typeface="仿宋" panose="02010609060101010101" charset="-122"/>
            </a:endParaRPr>
          </a:p>
          <a:p>
            <a:r>
              <a:rPr lang="zh-CN" altLang="en-US" sz="2400" dirty="0">
                <a:latin typeface="仿宋" panose="02010609060101010101" charset="-122"/>
                <a:ea typeface="仿宋" panose="02010609060101010101" charset="-122"/>
                <a:sym typeface="+mn-ea"/>
              </a:rPr>
              <a:t>合理的簿记，每一行动无不以精确的计算为基础；</a:t>
            </a:r>
            <a:endParaRPr lang="zh-CN" altLang="en-US" sz="2400" dirty="0">
              <a:latin typeface="仿宋" panose="02010609060101010101" charset="-122"/>
              <a:ea typeface="仿宋" panose="02010609060101010101" charset="-122"/>
            </a:endParaRPr>
          </a:p>
          <a:p>
            <a:r>
              <a:rPr lang="zh-CN" altLang="en-US" sz="2400" dirty="0">
                <a:latin typeface="仿宋" panose="02010609060101010101" charset="-122"/>
                <a:ea typeface="仿宋" panose="02010609060101010101" charset="-122"/>
                <a:sym typeface="+mn-ea"/>
              </a:rPr>
              <a:t>是商业同家庭的分离，即合理的商业会计和公司同个人财产在法律上的分离 ； </a:t>
            </a:r>
            <a:endParaRPr lang="zh-CN" altLang="en-US" sz="2400" dirty="0">
              <a:latin typeface="仿宋" panose="02010609060101010101" charset="-122"/>
              <a:ea typeface="仿宋" panose="02010609060101010101" charset="-122"/>
            </a:endParaRPr>
          </a:p>
          <a:p>
            <a:endParaRPr lang="zh-CN" altLang="en-US" sz="2400">
              <a:latin typeface="仿宋" panose="02010609060101010101" charset="-122"/>
            </a:endParaRPr>
          </a:p>
        </p:txBody>
      </p:sp>
    </p:spTree>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80000"/>
              </a:lnSpc>
            </a:pPr>
            <a:r>
              <a:rPr lang="zh-CN" altLang="en-US" dirty="0">
                <a:latin typeface="新宋体" panose="02010609030101010101" charset="-122"/>
                <a:ea typeface="新宋体" panose="02010609030101010101" charset="-122"/>
                <a:sym typeface="+mn-ea"/>
              </a:rPr>
              <a:t>传统的行为方式？</a:t>
            </a:r>
            <a:endParaRPr lang="zh-CN" altLang="en-US" dirty="0">
              <a:latin typeface="新宋体" panose="02010609030101010101" charset="-122"/>
              <a:ea typeface="新宋体" panose="02010609030101010101" charset="-122"/>
            </a:endParaRPr>
          </a:p>
          <a:p>
            <a:pPr>
              <a:lnSpc>
                <a:spcPct val="80000"/>
              </a:lnSpc>
            </a:pPr>
            <a:endParaRPr lang="zh-CN" altLang="en-US" b="1" dirty="0">
              <a:latin typeface="新宋体" panose="02010609030101010101" charset="-122"/>
              <a:ea typeface="新宋体" panose="02010609030101010101" charset="-122"/>
            </a:endParaRPr>
          </a:p>
          <a:p>
            <a:pPr>
              <a:lnSpc>
                <a:spcPct val="80000"/>
              </a:lnSpc>
            </a:pPr>
            <a:r>
              <a:rPr lang="zh-CN" altLang="en-US" dirty="0">
                <a:latin typeface="仿宋" panose="02010609060101010101" charset="-122"/>
                <a:ea typeface="仿宋" panose="02010609060101010101" charset="-122"/>
                <a:sym typeface="+mn-ea"/>
              </a:rPr>
              <a:t>闲散的工作习惯； </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总想少干活多拿钱； </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在工作时间里力图尽大地舒适和尽小地劳累；</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不能够或不情愿适应新的工作方法；</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收入水平可让自己及家人过上舒适生活即感满足； </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经营的是繁杂多样的货物而不是质量标准化的产品；</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雇工、顾客和竞争者的关系是直接的和高度个人性的；</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经济活动中“内外有别”的态度，对没有亲属关系和紧密地域关系的“外人”是不讲任何道德规范、不惜一切手段(从骗取到武力夺取)，对圈子内的人则不遵行经济计量原则。 </a:t>
            </a:r>
            <a:endParaRPr lang="zh-CN" altLang="en-US" dirty="0">
              <a:latin typeface="仿宋" panose="02010609060101010101" charset="-122"/>
              <a:ea typeface="仿宋" panose="02010609060101010101" charset="-122"/>
            </a:endParaRPr>
          </a:p>
          <a:p>
            <a:endParaRPr lang="zh-CN" altLang="en-US"/>
          </a:p>
          <a:p>
            <a:endParaRPr lang="zh-CN" altLang="en-US"/>
          </a:p>
        </p:txBody>
      </p:sp>
    </p:spTree>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a:latin typeface="仿宋" panose="02010609060101010101" charset="-122"/>
                <a:ea typeface="仿宋" panose="02010609060101010101" charset="-122"/>
              </a:rPr>
              <a:t>资本主义经济的特色</a:t>
            </a:r>
          </a:p>
          <a:p>
            <a:endParaRPr lang="zh-CN" altLang="en-US" b="1">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sym typeface="+mn-ea"/>
              </a:rPr>
              <a:t>极强的生产能力</a:t>
            </a:r>
          </a:p>
          <a:p>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rPr>
              <a:t>资产阶级在它的不到一百年的阶级统治中所创造的生产力，比过去一切世代创造的全部生产力还要多，还要大。</a:t>
            </a:r>
            <a:r>
              <a:rPr lang="en-US" altLang="zh-CN">
                <a:latin typeface="仿宋" panose="02010609060101010101" charset="-122"/>
                <a:ea typeface="仿宋" panose="02010609060101010101" charset="-122"/>
              </a:rPr>
              <a:t>”“资产阶级的生产关系和交换关系，资产阶级的所有制关系，这个曾经仿佛用法术创造了如此庞大的生产资料和交换手段的现代资产阶级社会，”</a:t>
            </a:r>
            <a:r>
              <a:rPr lang="zh-CN" altLang="en-US">
                <a:latin typeface="仿宋" panose="02010609060101010101" charset="-122"/>
                <a:ea typeface="仿宋" panose="02010609060101010101" charset="-122"/>
              </a:rPr>
              <a:t>《共产党宣言》</a:t>
            </a:r>
          </a:p>
          <a:p>
            <a:r>
              <a:rPr lang="zh-CN" altLang="en-US">
                <a:latin typeface="仿宋" panose="02010609060101010101" charset="-122"/>
                <a:ea typeface="仿宋" panose="02010609060101010101" charset="-122"/>
              </a:rPr>
              <a:t>对</a:t>
            </a:r>
            <a:r>
              <a:rPr lang="zh-CN" altLang="en-US">
                <a:latin typeface="仿宋" panose="02010609060101010101" charset="-122"/>
                <a:ea typeface="仿宋" panose="02010609060101010101" charset="-122"/>
                <a:sym typeface="+mn-ea"/>
              </a:rPr>
              <a:t>利润</a:t>
            </a:r>
            <a:r>
              <a:rPr lang="zh-CN" altLang="en-US">
                <a:latin typeface="仿宋" panose="02010609060101010101" charset="-122"/>
                <a:ea typeface="仿宋" panose="02010609060101010101" charset="-122"/>
              </a:rPr>
              <a:t>的追求</a:t>
            </a:r>
          </a:p>
          <a:p>
            <a:r>
              <a:rPr lang="zh-CN" altLang="en-US">
                <a:latin typeface="仿宋" panose="02010609060101010101" charset="-122"/>
                <a:ea typeface="仿宋" panose="02010609060101010101" charset="-122"/>
                <a:sym typeface="+mn-ea"/>
              </a:rPr>
              <a:t>与其他经济形态不同，资本主义的特点是纯粹为利润而非消费和物质财富的积累而经营，用钱生钱，钱不仅是手段，也成为了目的。</a:t>
            </a:r>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sym typeface="+mn-ea"/>
            </a:endParaRPr>
          </a:p>
        </p:txBody>
      </p:sp>
    </p:spTree>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标题 1"/>
          <p:cNvSpPr>
            <a:spLocks noGrp="1"/>
          </p:cNvSpPr>
          <p:nvPr>
            <p:ph type="title"/>
          </p:nvPr>
        </p:nvSpPr>
        <p:spPr/>
        <p:txBody>
          <a:bodyPr anchor="ctr"/>
          <a:lstStyle/>
          <a:p>
            <a:endParaRPr lang="zh-CN" altLang="en-US"/>
          </a:p>
        </p:txBody>
      </p:sp>
      <p:sp>
        <p:nvSpPr>
          <p:cNvPr id="151554"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而这一切，可以归因于：私有产权的强大激励，以及私有产权为基础的自由市场的效率。</a:t>
            </a:r>
          </a:p>
          <a:p>
            <a:r>
              <a:rPr lang="zh-CN" altLang="en-US">
                <a:latin typeface="仿宋" panose="02010609060101010101" charset="-122"/>
                <a:ea typeface="仿宋" panose="02010609060101010101" charset="-122"/>
              </a:rPr>
              <a:t>在自由市场的概念上，许多人认为较少的税赋、较小的政府规模、和较少的政府管制是越偏向资本主义的经济体制。</a:t>
            </a:r>
          </a:p>
        </p:txBody>
      </p:sp>
    </p:spTree>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标题 1"/>
          <p:cNvSpPr>
            <a:spLocks noGrp="1"/>
          </p:cNvSpPr>
          <p:nvPr>
            <p:ph type="title"/>
          </p:nvPr>
        </p:nvSpPr>
        <p:spPr/>
        <p:txBody>
          <a:bodyPr anchor="ctr"/>
          <a:lstStyle/>
          <a:p>
            <a:endParaRPr lang="zh-CN" altLang="en-US"/>
          </a:p>
        </p:txBody>
      </p:sp>
      <p:sp>
        <p:nvSpPr>
          <p:cNvPr id="154626" name="内容占位符 2"/>
          <p:cNvSpPr>
            <a:spLocks noGrp="1"/>
          </p:cNvSpPr>
          <p:nvPr>
            <p:ph idx="1"/>
          </p:nvPr>
        </p:nvSpPr>
        <p:spPr/>
        <p:txBody>
          <a:bodyPr anchor="t"/>
          <a:lstStyle/>
          <a:p>
            <a:r>
              <a:rPr lang="zh-CN" altLang="en-US" sz="2400">
                <a:latin typeface="仿宋" panose="02010609060101010101" charset="-122"/>
                <a:ea typeface="仿宋" panose="02010609060101010101" charset="-122"/>
              </a:rPr>
              <a:t>概念归纳</a:t>
            </a:r>
          </a:p>
          <a:p>
            <a:r>
              <a:rPr lang="zh-CN" altLang="en-US" sz="2400">
                <a:latin typeface="仿宋" panose="02010609060101010101" charset="-122"/>
                <a:ea typeface="仿宋" panose="02010609060101010101" charset="-122"/>
                <a:sym typeface="+mn-ea"/>
              </a:rPr>
              <a:t>资本主义精神、敬业、</a:t>
            </a:r>
            <a:r>
              <a:rPr lang="zh-CN" altLang="en-US" sz="2400" dirty="0">
                <a:latin typeface="仿宋" panose="02010609060101010101" charset="-122"/>
                <a:ea typeface="仿宋" panose="02010609060101010101" charset="-122"/>
                <a:sym typeface="+mn-ea"/>
              </a:rPr>
              <a:t>求富是善、</a:t>
            </a:r>
            <a:r>
              <a:rPr lang="zh-CN" altLang="en-US" sz="2400">
                <a:latin typeface="仿宋" panose="02010609060101010101" charset="-122"/>
                <a:ea typeface="仿宋" panose="02010609060101010101" charset="-122"/>
                <a:sym typeface="+mn-ea"/>
              </a:rPr>
              <a:t>资本主义</a:t>
            </a:r>
            <a:endParaRPr lang="zh-CN" altLang="en-US" sz="2400" dirty="0">
              <a:latin typeface="仿宋" panose="02010609060101010101" charset="-122"/>
              <a:ea typeface="仿宋" panose="02010609060101010101" charset="-122"/>
              <a:sym typeface="+mn-ea"/>
            </a:endParaRP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rPr>
              <a:t>第七讲作业题</a:t>
            </a:r>
          </a:p>
          <a:p>
            <a:r>
              <a:rPr lang="en-US" altLang="zh-CN">
                <a:latin typeface="仿宋" panose="02010609060101010101" charset="-122"/>
                <a:ea typeface="仿宋" panose="02010609060101010101" charset="-122"/>
              </a:rPr>
              <a:t>1</a:t>
            </a:r>
            <a:r>
              <a:rPr lang="zh-CN" altLang="en-US">
                <a:latin typeface="仿宋" panose="02010609060101010101" charset="-122"/>
                <a:ea typeface="仿宋" panose="02010609060101010101" charset="-122"/>
              </a:rPr>
              <a:t>、为什么</a:t>
            </a:r>
            <a:r>
              <a:rPr lang="zh-CN" altLang="en-US">
                <a:latin typeface="仿宋" panose="02010609060101010101" charset="-122"/>
                <a:ea typeface="仿宋" panose="02010609060101010101" charset="-122"/>
                <a:sym typeface="+mn-ea"/>
              </a:rPr>
              <a:t>中国的发展离不开世界？</a:t>
            </a:r>
          </a:p>
          <a:p>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、马克思是如何解释和批判资本主义的？</a:t>
            </a:r>
          </a:p>
          <a:p>
            <a:r>
              <a:rPr lang="en-US" altLang="zh-CN">
                <a:latin typeface="仿宋" panose="02010609060101010101" charset="-122"/>
                <a:ea typeface="仿宋" panose="02010609060101010101" charset="-122"/>
                <a:sym typeface="+mn-ea"/>
              </a:rPr>
              <a:t>3</a:t>
            </a:r>
            <a:r>
              <a:rPr lang="zh-CN" altLang="en-US">
                <a:latin typeface="仿宋" panose="02010609060101010101" charset="-122"/>
                <a:ea typeface="仿宋" panose="02010609060101010101" charset="-122"/>
                <a:sym typeface="+mn-ea"/>
              </a:rPr>
              <a:t>、解释资本主义精神？</a:t>
            </a:r>
            <a:endParaRPr lang="zh-CN" altLang="en-US" dirty="0">
              <a:latin typeface="仿宋" panose="02010609060101010101" charset="-122"/>
              <a:ea typeface="仿宋" panose="02010609060101010101" charset="-122"/>
              <a:sym typeface="+mn-ea"/>
            </a:endParaRPr>
          </a:p>
          <a:p>
            <a:r>
              <a:rPr lang="en-US" altLang="zh-CN" dirty="0">
                <a:latin typeface="仿宋" panose="02010609060101010101" charset="-122"/>
                <a:ea typeface="仿宋" panose="02010609060101010101" charset="-122"/>
                <a:sym typeface="+mn-ea"/>
              </a:rPr>
              <a:t>4</a:t>
            </a:r>
            <a:r>
              <a:rPr lang="zh-CN" altLang="en-US" dirty="0">
                <a:latin typeface="仿宋" panose="02010609060101010101" charset="-122"/>
                <a:ea typeface="仿宋" panose="02010609060101010101" charset="-122"/>
                <a:sym typeface="+mn-ea"/>
              </a:rPr>
              <a:t>、解释资本主义？</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标题 1"/>
          <p:cNvSpPr>
            <a:spLocks noGrp="1"/>
          </p:cNvSpPr>
          <p:nvPr>
            <p:ph type="title"/>
          </p:nvPr>
        </p:nvSpPr>
        <p:spPr/>
        <p:txBody>
          <a:bodyPr anchor="ctr"/>
          <a:lstStyle/>
          <a:p>
            <a:r>
              <a:rPr lang="zh-CN" altLang="en-US"/>
              <a:t>第八讲  建设中国特色社会主义总布局 </a:t>
            </a:r>
          </a:p>
        </p:txBody>
      </p:sp>
      <p:sp>
        <p:nvSpPr>
          <p:cNvPr id="155650" name="内容占位符 2"/>
          <p:cNvSpPr>
            <a:spLocks noGrp="1"/>
          </p:cNvSpPr>
          <p:nvPr>
            <p:ph idx="1"/>
          </p:nvPr>
        </p:nvSpPr>
        <p:spPr/>
        <p:txBody>
          <a:bodyPr anchor="t"/>
          <a:lstStyle/>
          <a:p>
            <a:pPr fontAlgn="base"/>
            <a:r>
              <a:rPr lang="zh-CN" altLang="en-US" sz="2000" dirty="0">
                <a:sym typeface="+mn-ea"/>
              </a:rPr>
              <a:t>重点内容</a:t>
            </a:r>
            <a:endParaRPr lang="zh-CN" altLang="en-US" sz="2000" strike="noStrike" noProof="1"/>
          </a:p>
          <a:p>
            <a:pPr fontAlgn="base"/>
            <a:r>
              <a:rPr lang="en-US" altLang="zh-CN" sz="2000" dirty="0">
                <a:latin typeface="仿宋" panose="02010609060101010101" charset="-122"/>
                <a:ea typeface="仿宋" panose="02010609060101010101" charset="-122"/>
                <a:sym typeface="+mn-ea"/>
              </a:rPr>
              <a:t>1</a:t>
            </a:r>
            <a:r>
              <a:rPr lang="zh-CN" altLang="en-US" sz="2000" dirty="0">
                <a:latin typeface="仿宋" panose="02010609060101010101" charset="-122"/>
                <a:ea typeface="仿宋" panose="02010609060101010101" charset="-122"/>
                <a:sym typeface="+mn-ea"/>
              </a:rPr>
              <a:t>、建设中国特色社会主义经济 </a:t>
            </a:r>
          </a:p>
          <a:p>
            <a:pPr fontAlgn="base"/>
            <a:r>
              <a:rPr lang="en-US" altLang="zh-CN" sz="2000" dirty="0">
                <a:latin typeface="仿宋" panose="02010609060101010101" charset="-122"/>
                <a:ea typeface="仿宋" panose="02010609060101010101" charset="-122"/>
                <a:sym typeface="+mn-ea"/>
              </a:rPr>
              <a:t>2</a:t>
            </a:r>
            <a:r>
              <a:rPr lang="zh-CN" altLang="en-US" sz="2000" dirty="0">
                <a:latin typeface="仿宋" panose="02010609060101010101" charset="-122"/>
                <a:ea typeface="仿宋" panose="02010609060101010101" charset="-122"/>
                <a:sym typeface="+mn-ea"/>
              </a:rPr>
              <a:t>、建设中国特色社会主义政治 </a:t>
            </a:r>
          </a:p>
          <a:p>
            <a:pPr fontAlgn="base"/>
            <a:r>
              <a:rPr lang="en-US" altLang="zh-CN" sz="2000" dirty="0">
                <a:latin typeface="仿宋" panose="02010609060101010101" charset="-122"/>
                <a:ea typeface="仿宋" panose="02010609060101010101" charset="-122"/>
                <a:sym typeface="+mn-ea"/>
              </a:rPr>
              <a:t>3</a:t>
            </a:r>
            <a:r>
              <a:rPr lang="zh-CN" altLang="en-US" sz="2000" dirty="0">
                <a:latin typeface="仿宋" panose="02010609060101010101" charset="-122"/>
                <a:ea typeface="仿宋" panose="02010609060101010101" charset="-122"/>
                <a:sym typeface="+mn-ea"/>
              </a:rPr>
              <a:t>、建设中国特色社会主义文化 </a:t>
            </a:r>
          </a:p>
          <a:p>
            <a:pPr fontAlgn="base"/>
            <a:r>
              <a:rPr lang="en-US" altLang="zh-CN" sz="2000" dirty="0">
                <a:latin typeface="仿宋" panose="02010609060101010101" charset="-122"/>
                <a:ea typeface="仿宋" panose="02010609060101010101" charset="-122"/>
                <a:sym typeface="+mn-ea"/>
              </a:rPr>
              <a:t>4</a:t>
            </a:r>
            <a:r>
              <a:rPr lang="zh-CN" altLang="en-US" sz="2000" dirty="0">
                <a:latin typeface="仿宋" panose="02010609060101010101" charset="-122"/>
                <a:ea typeface="仿宋" panose="02010609060101010101" charset="-122"/>
                <a:sym typeface="+mn-ea"/>
              </a:rPr>
              <a:t>、建设社会主义和谐社会</a:t>
            </a:r>
          </a:p>
          <a:p>
            <a:pPr fontAlgn="base"/>
            <a:r>
              <a:rPr lang="en-US" altLang="zh-CN" sz="2000" dirty="0">
                <a:latin typeface="仿宋" panose="02010609060101010101" charset="-122"/>
                <a:ea typeface="仿宋" panose="02010609060101010101" charset="-122"/>
                <a:sym typeface="+mn-ea"/>
              </a:rPr>
              <a:t>5</a:t>
            </a:r>
            <a:r>
              <a:rPr lang="zh-CN" altLang="en-US" sz="2000" dirty="0">
                <a:latin typeface="仿宋" panose="02010609060101010101" charset="-122"/>
                <a:ea typeface="仿宋" panose="02010609060101010101" charset="-122"/>
                <a:sym typeface="+mn-ea"/>
              </a:rPr>
              <a:t>、建设社会主义生态文明 </a:t>
            </a:r>
          </a:p>
          <a:p>
            <a:pPr fontAlgn="base"/>
            <a:r>
              <a:rPr lang="zh-CN" altLang="en-US" sz="2000" b="1" dirty="0">
                <a:latin typeface="仿宋" panose="02010609060101010101" charset="-122"/>
                <a:ea typeface="仿宋" panose="02010609060101010101" charset="-122"/>
                <a:sym typeface="+mn-ea"/>
              </a:rPr>
              <a:t>要点解释</a:t>
            </a:r>
            <a:endParaRPr lang="zh-CN" altLang="en-US" sz="2000" b="1" dirty="0">
              <a:latin typeface="仿宋" panose="02010609060101010101" charset="-122"/>
              <a:ea typeface="仿宋" panose="02010609060101010101" charset="-122"/>
            </a:endParaRPr>
          </a:p>
          <a:p>
            <a:pPr fontAlgn="base"/>
            <a:r>
              <a:rPr lang="en-US" altLang="zh-CN" sz="2000" dirty="0">
                <a:latin typeface="仿宋" panose="02010609060101010101" charset="-122"/>
                <a:ea typeface="仿宋" panose="02010609060101010101" charset="-122"/>
                <a:sym typeface="+mn-ea"/>
              </a:rPr>
              <a:t>1</a:t>
            </a:r>
            <a:r>
              <a:rPr lang="zh-CN" altLang="en-US" sz="2000" dirty="0">
                <a:latin typeface="仿宋" panose="02010609060101010101" charset="-122"/>
                <a:ea typeface="仿宋" panose="02010609060101010101" charset="-122"/>
                <a:sym typeface="+mn-ea"/>
              </a:rPr>
              <a:t>、中国为什么放弃计划经济模式？</a:t>
            </a:r>
          </a:p>
          <a:p>
            <a:pPr fontAlgn="base"/>
            <a:r>
              <a:rPr lang="en-US" altLang="zh-CN" sz="2000" dirty="0">
                <a:latin typeface="仿宋" panose="02010609060101010101" charset="-122"/>
                <a:ea typeface="仿宋" panose="02010609060101010101" charset="-122"/>
                <a:sym typeface="+mn-ea"/>
              </a:rPr>
              <a:t>2</a:t>
            </a:r>
            <a:r>
              <a:rPr lang="zh-CN" altLang="en-US" sz="2000" dirty="0">
                <a:latin typeface="仿宋" panose="02010609060101010101" charset="-122"/>
                <a:ea typeface="仿宋" panose="02010609060101010101" charset="-122"/>
                <a:sym typeface="+mn-ea"/>
              </a:rPr>
              <a:t>、中国为什么选择社会主义市场经济？</a:t>
            </a:r>
          </a:p>
          <a:p>
            <a:r>
              <a:rPr lang="en-US" altLang="zh-CN" sz="2000" dirty="0">
                <a:latin typeface="仿宋" panose="02010609060101010101" charset="-122"/>
                <a:ea typeface="仿宋" panose="02010609060101010101" charset="-122"/>
                <a:sym typeface="+mn-ea"/>
              </a:rPr>
              <a:t>3</a:t>
            </a:r>
            <a:r>
              <a:rPr lang="zh-CN" altLang="en-US" sz="2000" dirty="0">
                <a:latin typeface="仿宋" panose="02010609060101010101" charset="-122"/>
                <a:ea typeface="仿宋" panose="02010609060101010101" charset="-122"/>
                <a:sym typeface="+mn-ea"/>
              </a:rPr>
              <a:t>、国家之间政治制度的优劣，不仅仅在于政府的形式，还在于政府的水平。</a:t>
            </a:r>
          </a:p>
          <a:p>
            <a:pPr fontAlgn="base"/>
            <a:r>
              <a:rPr lang="en-US" altLang="zh-CN" sz="2000" dirty="0" smtClean="0">
                <a:latin typeface="仿宋" panose="02010609060101010101" charset="-122"/>
                <a:ea typeface="仿宋" panose="02010609060101010101" charset="-122"/>
                <a:sym typeface="+mn-ea"/>
              </a:rPr>
              <a:t>4</a:t>
            </a:r>
            <a:r>
              <a:rPr lang="zh-CN" altLang="en-US" sz="2000" dirty="0" smtClean="0">
                <a:latin typeface="仿宋" panose="02010609060101010101" charset="-122"/>
                <a:ea typeface="仿宋" panose="02010609060101010101" charset="-122"/>
                <a:sym typeface="+mn-ea"/>
              </a:rPr>
              <a:t>、政治</a:t>
            </a:r>
            <a:r>
              <a:rPr lang="zh-CN" altLang="en-US" sz="2000" dirty="0">
                <a:latin typeface="仿宋" panose="02010609060101010101" charset="-122"/>
                <a:ea typeface="仿宋" panose="02010609060101010101" charset="-122"/>
                <a:sym typeface="+mn-ea"/>
              </a:rPr>
              <a:t>体制改革与民主制度</a:t>
            </a:r>
          </a:p>
          <a:p>
            <a:pPr fontAlgn="base"/>
            <a:endParaRPr lang="zh-CN" altLang="en-US" sz="2000" dirty="0">
              <a:latin typeface="仿宋" panose="02010609060101010101" charset="-122"/>
              <a:ea typeface="仿宋" panose="02010609060101010101" charset="-122"/>
              <a:sym typeface="+mn-ea"/>
            </a:endParaRPr>
          </a:p>
          <a:p>
            <a:pPr fontAlgn="base"/>
            <a:endParaRPr lang="zh-CN" altLang="en-US" sz="2000" dirty="0">
              <a:latin typeface="仿宋" panose="02010609060101010101" charset="-122"/>
              <a:ea typeface="仿宋" panose="02010609060101010101" charset="-122"/>
            </a:endParaRPr>
          </a:p>
          <a:p>
            <a:pPr fontAlgn="base"/>
            <a:endParaRPr lang="zh-CN" altLang="en-US" sz="2000" dirty="0">
              <a:latin typeface="仿宋" panose="02010609060101010101" charset="-122"/>
              <a:ea typeface="仿宋" panose="02010609060101010101" charset="-122"/>
              <a:sym typeface="+mn-ea"/>
            </a:endParaRPr>
          </a:p>
          <a:p>
            <a:pPr marL="0" indent="0" fontAlgn="base">
              <a:buNone/>
            </a:pPr>
            <a:endParaRPr lang="en-US" altLang="zh-CN" dirty="0">
              <a:latin typeface="仿宋" panose="02010609060101010101" charset="-122"/>
              <a:ea typeface="仿宋" panose="02010609060101010101" charset="-122"/>
            </a:endParaRPr>
          </a:p>
          <a:p>
            <a:pPr marL="0" indent="0" fontAlgn="base">
              <a:buNone/>
            </a:pPr>
            <a:endParaRPr lang="zh-CN" altLang="en-US" b="1" dirty="0">
              <a:latin typeface="仿宋" panose="02010609060101010101" charset="-122"/>
              <a:ea typeface="仿宋" panose="02010609060101010101" charset="-122"/>
              <a:sym typeface="+mn-ea"/>
            </a:endParaRPr>
          </a:p>
          <a:p>
            <a:endParaRPr lang="zh-CN" altLang="en-US"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1"/>
          <p:cNvSpPr>
            <a:spLocks noGrp="1"/>
          </p:cNvSpPr>
          <p:nvPr>
            <p:ph type="title"/>
          </p:nvPr>
        </p:nvSpPr>
        <p:spPr/>
        <p:txBody>
          <a:bodyPr anchor="ctr"/>
          <a:lstStyle/>
          <a:p>
            <a:r>
              <a:rPr lang="zh-CN" altLang="en-US"/>
              <a:t>第一讲 马克思主义中国化两大理论成果</a:t>
            </a:r>
          </a:p>
        </p:txBody>
      </p:sp>
      <p:sp>
        <p:nvSpPr>
          <p:cNvPr id="6146" name="内容占位符 2"/>
          <p:cNvSpPr>
            <a:spLocks noGrp="1"/>
          </p:cNvSpPr>
          <p:nvPr>
            <p:ph idx="1"/>
          </p:nvPr>
        </p:nvSpPr>
        <p:spPr/>
        <p:txBody>
          <a:bodyPr anchor="t"/>
          <a:lstStyle/>
          <a:p>
            <a:r>
              <a:rPr lang="zh-CN" altLang="en-US" b="1">
                <a:latin typeface="仿宋" panose="02010609060101010101" charset="-122"/>
                <a:ea typeface="仿宋" panose="02010609060101010101" charset="-122"/>
              </a:rPr>
              <a:t>重点内容</a:t>
            </a:r>
            <a:r>
              <a:rPr lang="zh-CN" altLang="en-US"/>
              <a:t>：</a:t>
            </a:r>
          </a:p>
          <a:p>
            <a:r>
              <a:rPr lang="en-US" altLang="zh-CN">
                <a:latin typeface="仿宋" panose="02010609060101010101" charset="-122"/>
                <a:ea typeface="仿宋" panose="02010609060101010101" charset="-122"/>
              </a:rPr>
              <a:t>1</a:t>
            </a:r>
            <a:r>
              <a:rPr lang="zh-CN" altLang="en-US">
                <a:latin typeface="仿宋" panose="02010609060101010101" charset="-122"/>
                <a:ea typeface="仿宋" panose="02010609060101010101" charset="-122"/>
              </a:rPr>
              <a:t>、马克思主义中国化及其发展 </a:t>
            </a:r>
          </a:p>
          <a:p>
            <a:r>
              <a:rPr lang="en-US" altLang="zh-CN" sz="2400">
                <a:latin typeface="仿宋" panose="02010609060101010101" charset="-122"/>
                <a:ea typeface="仿宋" panose="02010609060101010101" charset="-122"/>
              </a:rPr>
              <a:t>2</a:t>
            </a:r>
            <a:r>
              <a:rPr lang="zh-CN" altLang="en-US" sz="2400">
                <a:latin typeface="仿宋" panose="02010609060101010101" charset="-122"/>
                <a:ea typeface="仿宋" panose="02010609060101010101" charset="-122"/>
              </a:rPr>
              <a:t>、毛泽东思想 </a:t>
            </a:r>
          </a:p>
          <a:p>
            <a:r>
              <a:rPr lang="en-US" altLang="zh-CN" sz="2400">
                <a:latin typeface="仿宋" panose="02010609060101010101" charset="-122"/>
                <a:ea typeface="仿宋" panose="02010609060101010101" charset="-122"/>
              </a:rPr>
              <a:t>3</a:t>
            </a:r>
            <a:r>
              <a:rPr lang="zh-CN" altLang="en-US" sz="2400">
                <a:latin typeface="仿宋" panose="02010609060101010101" charset="-122"/>
                <a:ea typeface="仿宋" panose="02010609060101010101" charset="-122"/>
              </a:rPr>
              <a:t>、中国特色社会主义理论体系</a:t>
            </a:r>
          </a:p>
          <a:p>
            <a:r>
              <a:rPr lang="en-US" altLang="zh-CN" sz="2400">
                <a:latin typeface="仿宋" panose="02010609060101010101" charset="-122"/>
                <a:ea typeface="仿宋" panose="02010609060101010101" charset="-122"/>
              </a:rPr>
              <a:t>4</a:t>
            </a:r>
            <a:r>
              <a:rPr lang="zh-CN" altLang="en-US" sz="2400">
                <a:latin typeface="仿宋" panose="02010609060101010101" charset="-122"/>
                <a:ea typeface="仿宋" panose="02010609060101010101" charset="-122"/>
              </a:rPr>
              <a:t>、实事求是是马克思主义中国化理论成果的精髓</a:t>
            </a:r>
          </a:p>
          <a:p>
            <a:r>
              <a:rPr lang="zh-CN" altLang="en-US" sz="2400" b="1">
                <a:latin typeface="仿宋" panose="02010609060101010101" charset="-122"/>
                <a:ea typeface="仿宋" panose="02010609060101010101" charset="-122"/>
              </a:rPr>
              <a:t>要点解释：</a:t>
            </a:r>
          </a:p>
          <a:p>
            <a:r>
              <a:rPr lang="en-US" altLang="zh-CN" sz="2400" b="1">
                <a:latin typeface="仿宋" panose="02010609060101010101" charset="-122"/>
                <a:ea typeface="仿宋" panose="02010609060101010101" charset="-122"/>
              </a:rPr>
              <a:t>1</a:t>
            </a:r>
            <a:r>
              <a:rPr lang="zh-CN" altLang="en-US" sz="2400" b="1">
                <a:latin typeface="仿宋" panose="02010609060101010101" charset="-122"/>
                <a:ea typeface="仿宋" panose="02010609060101010101" charset="-122"/>
              </a:rPr>
              <a:t>、</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中国化</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之意义</a:t>
            </a:r>
          </a:p>
          <a:p>
            <a:r>
              <a:rPr lang="en-US" altLang="zh-CN" sz="2400">
                <a:latin typeface="仿宋" panose="02010609060101010101" charset="-122"/>
                <a:ea typeface="仿宋" panose="02010609060101010101" charset="-122"/>
              </a:rPr>
              <a:t>2</a:t>
            </a:r>
            <a:r>
              <a:rPr lang="zh-CN" altLang="en-US" sz="2400">
                <a:latin typeface="仿宋" panose="02010609060101010101" charset="-122"/>
                <a:ea typeface="仿宋" panose="02010609060101010101" charset="-122"/>
              </a:rPr>
              <a:t>、 </a:t>
            </a:r>
            <a:r>
              <a:rPr lang="zh-CN" altLang="en-US" sz="2400" dirty="0">
                <a:latin typeface="仿宋" panose="02010609060101010101" charset="-122"/>
                <a:ea typeface="仿宋" panose="02010609060101010101" charset="-122"/>
              </a:rPr>
              <a:t>对待中西文化的经典态度</a:t>
            </a:r>
            <a:endParaRPr lang="zh-CN" altLang="en-US" sz="2400">
              <a:latin typeface="仿宋" panose="02010609060101010101" charset="-122"/>
              <a:ea typeface="仿宋" panose="02010609060101010101" charset="-122"/>
            </a:endParaRPr>
          </a:p>
          <a:p>
            <a:r>
              <a:rPr lang="en-US" altLang="zh-CN" sz="2400" dirty="0">
                <a:latin typeface="仿宋" panose="02010609060101010101" charset="-122"/>
                <a:ea typeface="仿宋" panose="02010609060101010101" charset="-122"/>
              </a:rPr>
              <a:t>3</a:t>
            </a:r>
            <a:r>
              <a:rPr lang="zh-CN" altLang="en-US" sz="2400" dirty="0">
                <a:latin typeface="仿宋" panose="02010609060101010101" charset="-122"/>
                <a:ea typeface="仿宋" panose="02010609060101010101" charset="-122"/>
              </a:rPr>
              <a:t>、</a:t>
            </a:r>
            <a:r>
              <a:rPr lang="en-US" altLang="zh-CN" sz="2400" dirty="0">
                <a:latin typeface="仿宋" panose="02010609060101010101" charset="-122"/>
                <a:ea typeface="仿宋" panose="02010609060101010101" charset="-122"/>
              </a:rPr>
              <a:t>“</a:t>
            </a:r>
            <a:r>
              <a:rPr lang="zh-CN" altLang="en-US" sz="2400" dirty="0">
                <a:latin typeface="仿宋" panose="02010609060101010101" charset="-122"/>
                <a:ea typeface="仿宋" panose="02010609060101010101" charset="-122"/>
              </a:rPr>
              <a:t>中国化</a:t>
            </a:r>
            <a:r>
              <a:rPr lang="en-US" altLang="zh-CN" sz="2400" dirty="0">
                <a:latin typeface="仿宋" panose="02010609060101010101" charset="-122"/>
                <a:ea typeface="仿宋" panose="02010609060101010101" charset="-122"/>
              </a:rPr>
              <a:t>”</a:t>
            </a:r>
            <a:r>
              <a:rPr lang="zh-CN" altLang="en-US" sz="2400" dirty="0">
                <a:latin typeface="仿宋" panose="02010609060101010101" charset="-122"/>
                <a:ea typeface="仿宋" panose="02010609060101010101" charset="-122"/>
              </a:rPr>
              <a:t>之历史背景</a:t>
            </a:r>
          </a:p>
          <a:p>
            <a:r>
              <a:rPr lang="en-US" altLang="zh-CN" sz="2400" dirty="0">
                <a:latin typeface="仿宋" panose="02010609060101010101" charset="-122"/>
                <a:ea typeface="仿宋" panose="02010609060101010101" charset="-122"/>
              </a:rPr>
              <a:t>4</a:t>
            </a:r>
            <a:r>
              <a:rPr lang="zh-CN" altLang="en-US" sz="2400" dirty="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sym typeface="+mn-ea"/>
              </a:rPr>
              <a:t>马克思主义中国化的一个样本</a:t>
            </a:r>
          </a:p>
          <a:p>
            <a:r>
              <a:rPr lang="zh-CN" altLang="en-US" sz="2400" b="1">
                <a:latin typeface="仿宋" panose="02010609060101010101" charset="-122"/>
                <a:ea typeface="仿宋" panose="02010609060101010101" charset="-122"/>
              </a:rPr>
              <a:t>概念归纳</a:t>
            </a:r>
          </a:p>
        </p:txBody>
      </p:sp>
    </p:spTree>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a:latin typeface="仿宋" panose="02010609060101010101" charset="-122"/>
                <a:ea typeface="仿宋" panose="02010609060101010101" charset="-122"/>
                <a:sym typeface="+mn-ea"/>
              </a:rPr>
              <a:t>中国为什么放弃计划经济模式</a:t>
            </a:r>
            <a:r>
              <a:rPr lang="en-US" altLang="zh-CN" b="1" dirty="0">
                <a:latin typeface="仿宋" panose="02010609060101010101" charset="-122"/>
                <a:ea typeface="仿宋" panose="02010609060101010101" charset="-122"/>
                <a:sym typeface="+mn-ea"/>
              </a:rPr>
              <a:t>——</a:t>
            </a:r>
            <a:r>
              <a:rPr lang="zh-CN" altLang="en-US" b="1" dirty="0">
                <a:latin typeface="仿宋" panose="02010609060101010101" charset="-122"/>
                <a:ea typeface="仿宋" panose="02010609060101010101" charset="-122"/>
                <a:sym typeface="+mn-ea"/>
              </a:rPr>
              <a:t>计划经济批判</a:t>
            </a:r>
          </a:p>
          <a:p>
            <a:endParaRPr lang="zh-CN" altLang="en-US" b="1" dirty="0">
              <a:latin typeface="仿宋" panose="02010609060101010101" charset="-122"/>
              <a:ea typeface="仿宋" panose="02010609060101010101" charset="-122"/>
              <a:sym typeface="+mn-ea"/>
            </a:endParaRPr>
          </a:p>
          <a:p>
            <a:r>
              <a:rPr lang="zh-CN" altLang="en-US" dirty="0">
                <a:latin typeface="仿宋" panose="02010609060101010101" charset="-122"/>
                <a:ea typeface="仿宋" panose="02010609060101010101" charset="-122"/>
                <a:sym typeface="+mn-ea"/>
              </a:rPr>
              <a:t>中国改革最为显著的变化是从计划经济体制走向市场经济体制。</a:t>
            </a:r>
            <a:endParaRPr lang="zh-CN" altLang="en-US" dirty="0">
              <a:latin typeface="仿宋" panose="02010609060101010101" charset="-122"/>
              <a:ea typeface="仿宋" panose="02010609060101010101" charset="-122"/>
            </a:endParaRPr>
          </a:p>
          <a:p>
            <a:r>
              <a:rPr lang="zh-CN" altLang="en-US" dirty="0" smtClean="0">
                <a:latin typeface="仿宋" panose="02010609060101010101" charset="-122"/>
                <a:ea typeface="仿宋" panose="02010609060101010101" charset="-122"/>
                <a:sym typeface="+mn-ea"/>
              </a:rPr>
              <a:t>问题</a:t>
            </a:r>
            <a:r>
              <a:rPr lang="zh-CN" altLang="en-US" dirty="0">
                <a:latin typeface="仿宋" panose="02010609060101010101" charset="-122"/>
                <a:ea typeface="仿宋" panose="02010609060101010101" charset="-122"/>
                <a:sym typeface="+mn-ea"/>
              </a:rPr>
              <a:t>是，为什么市场经济被中国人放弃20余年之后，在一个新的起点上，又成为中国的选择？</a:t>
            </a:r>
            <a:endParaRPr lang="zh-CN" altLang="en-US" dirty="0">
              <a:latin typeface="仿宋" panose="02010609060101010101" charset="-122"/>
              <a:ea typeface="仿宋" panose="02010609060101010101" charset="-122"/>
            </a:endParaRPr>
          </a:p>
          <a:p>
            <a:endParaRPr lang="zh-CN" altLang="en-US" dirty="0"/>
          </a:p>
        </p:txBody>
      </p:sp>
    </p:spTree>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
          <p:cNvSpPr>
            <a:spLocks noGrp="1"/>
          </p:cNvSpPr>
          <p:nvPr>
            <p:ph type="title"/>
          </p:nvPr>
        </p:nvSpPr>
        <p:spPr/>
        <p:txBody>
          <a:bodyPr anchor="ctr"/>
          <a:lstStyle/>
          <a:p>
            <a:endParaRPr lang="zh-CN" altLang="en-US"/>
          </a:p>
        </p:txBody>
      </p:sp>
      <p:sp>
        <p:nvSpPr>
          <p:cNvPr id="118786" name="内容占位符 2"/>
          <p:cNvSpPr>
            <a:spLocks noGrp="1"/>
          </p:cNvSpPr>
          <p:nvPr>
            <p:ph idx="1"/>
          </p:nvPr>
        </p:nvSpPr>
        <p:spPr/>
        <p:txBody>
          <a:bodyPr anchor="t"/>
          <a:lstStyle/>
          <a:p>
            <a:r>
              <a:rPr lang="zh-CN" altLang="en-US" dirty="0" smtClean="0">
                <a:latin typeface="仿宋" panose="02010609060101010101" charset="-122"/>
                <a:ea typeface="仿宋" panose="02010609060101010101" charset="-122"/>
              </a:rPr>
              <a:t>计划经济</a:t>
            </a:r>
            <a:r>
              <a:rPr lang="zh-CN" altLang="en-US" dirty="0">
                <a:latin typeface="仿宋" panose="02010609060101010101" charset="-122"/>
                <a:ea typeface="仿宋" panose="02010609060101010101" charset="-122"/>
              </a:rPr>
              <a:t>是采取政府行政命令配置稀缺资源的经济制度</a:t>
            </a:r>
            <a:r>
              <a:rPr lang="zh-CN" altLang="en-US" dirty="0" smtClean="0">
                <a:latin typeface="仿宋" panose="02010609060101010101" charset="-122"/>
                <a:ea typeface="仿宋" panose="02010609060101010101" charset="-122"/>
              </a:rPr>
              <a:t>。</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rPr>
              <a:t>其制度功能的优点：可以实现重工业和军事工业的快速增长</a:t>
            </a:r>
            <a:r>
              <a:rPr lang="zh-CN" altLang="en-US" dirty="0" smtClean="0">
                <a:latin typeface="仿宋" panose="02010609060101010101" charset="-122"/>
                <a:ea typeface="仿宋" panose="02010609060101010101" charset="-122"/>
              </a:rPr>
              <a:t>。</a:t>
            </a:r>
            <a:endParaRPr lang="en-US" altLang="zh-CN" dirty="0" smtClean="0">
              <a:latin typeface="仿宋" panose="02010609060101010101" charset="-122"/>
              <a:ea typeface="仿宋" panose="02010609060101010101" charset="-122"/>
            </a:endParaRPr>
          </a:p>
          <a:p>
            <a:r>
              <a:rPr lang="zh-CN" altLang="en-US" dirty="0" smtClean="0">
                <a:latin typeface="仿宋" panose="02010609060101010101" charset="-122"/>
                <a:ea typeface="仿宋" panose="02010609060101010101" charset="-122"/>
              </a:rPr>
              <a:t>计划经济体制可以</a:t>
            </a:r>
            <a:r>
              <a:rPr lang="zh-CN" altLang="en-US" dirty="0">
                <a:latin typeface="仿宋" panose="02010609060101010101" charset="-122"/>
                <a:ea typeface="仿宋" panose="02010609060101010101" charset="-122"/>
              </a:rPr>
              <a:t>迅速解决经济落后的国家在工业化建设中的资金问题，使分散的资金，财政上集中起来，通过高度集权的中央计划体制，把有限的资金迅速的投向国家计划重点发展的部门和地区。</a:t>
            </a:r>
          </a:p>
          <a:p>
            <a:r>
              <a:rPr lang="en-US" altLang="zh-CN" dirty="0">
                <a:latin typeface="仿宋" panose="02010609060101010101" charset="-122"/>
                <a:ea typeface="仿宋" panose="02010609060101010101" charset="-122"/>
              </a:rPr>
              <a:t>1938</a:t>
            </a:r>
            <a:r>
              <a:rPr lang="zh-CN" altLang="en-US" dirty="0">
                <a:latin typeface="仿宋" panose="02010609060101010101" charset="-122"/>
                <a:ea typeface="仿宋" panose="02010609060101010101" charset="-122"/>
              </a:rPr>
              <a:t>年，苏联的工业生产能力已达到相当于</a:t>
            </a:r>
            <a:r>
              <a:rPr lang="en-US" altLang="zh-CN" dirty="0">
                <a:latin typeface="仿宋" panose="02010609060101010101" charset="-122"/>
                <a:ea typeface="仿宋" panose="02010609060101010101" charset="-122"/>
              </a:rPr>
              <a:t>1913</a:t>
            </a:r>
            <a:r>
              <a:rPr lang="zh-CN" altLang="en-US" dirty="0">
                <a:latin typeface="仿宋" panose="02010609060101010101" charset="-122"/>
                <a:ea typeface="仿宋" panose="02010609060101010101" charset="-122"/>
              </a:rPr>
              <a:t>年的</a:t>
            </a:r>
            <a:r>
              <a:rPr lang="en-US" altLang="zh-CN" dirty="0">
                <a:latin typeface="仿宋" panose="02010609060101010101" charset="-122"/>
                <a:ea typeface="仿宋" panose="02010609060101010101" charset="-122"/>
              </a:rPr>
              <a:t>8.57</a:t>
            </a:r>
            <a:r>
              <a:rPr lang="zh-CN" altLang="en-US" dirty="0">
                <a:latin typeface="仿宋" panose="02010609060101010101" charset="-122"/>
                <a:ea typeface="仿宋" panose="02010609060101010101" charset="-122"/>
              </a:rPr>
              <a:t>倍。在短短的二十年的时间里，苏联实现了资本主义国家花费了一二百年时间才实现的工业化过程。</a:t>
            </a:r>
          </a:p>
          <a:p>
            <a:r>
              <a:rPr lang="zh-CN" altLang="en-US" dirty="0">
                <a:latin typeface="仿宋" panose="02010609060101010101" charset="-122"/>
                <a:ea typeface="仿宋" panose="02010609060101010101" charset="-122"/>
              </a:rPr>
              <a:t>苏联的工业生产水平由</a:t>
            </a:r>
            <a:r>
              <a:rPr lang="en-US" altLang="zh-CN" dirty="0">
                <a:latin typeface="仿宋" panose="02010609060101010101" charset="-122"/>
                <a:ea typeface="仿宋" panose="02010609060101010101" charset="-122"/>
              </a:rPr>
              <a:t>1913</a:t>
            </a:r>
            <a:r>
              <a:rPr lang="zh-CN" altLang="en-US" dirty="0">
                <a:latin typeface="仿宋" panose="02010609060101010101" charset="-122"/>
                <a:ea typeface="仿宋" panose="02010609060101010101" charset="-122"/>
              </a:rPr>
              <a:t>年的占世界第五位、欧洲第四位，变成占世界第二位、欧洲第一位。</a:t>
            </a:r>
          </a:p>
          <a:p>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a:p>
            <a:pPr marL="0" indent="0">
              <a:buNone/>
            </a:pPr>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1"/>
          <p:cNvSpPr>
            <a:spLocks noGrp="1"/>
          </p:cNvSpPr>
          <p:nvPr>
            <p:ph type="title"/>
          </p:nvPr>
        </p:nvSpPr>
        <p:spPr/>
        <p:txBody>
          <a:bodyPr anchor="ctr"/>
          <a:lstStyle/>
          <a:p>
            <a:endParaRPr lang="zh-CN" altLang="en-US"/>
          </a:p>
        </p:txBody>
      </p:sp>
      <p:sp>
        <p:nvSpPr>
          <p:cNvPr id="121858" name="内容占位符 2"/>
          <p:cNvSpPr>
            <a:spLocks noGrp="1"/>
          </p:cNvSpPr>
          <p:nvPr>
            <p:ph idx="1"/>
          </p:nvPr>
        </p:nvSpPr>
        <p:spPr/>
        <p:txBody>
          <a:bodyPr anchor="t"/>
          <a:lstStyle/>
          <a:p>
            <a:r>
              <a:rPr lang="zh-CN" altLang="en-US" dirty="0" smtClean="0">
                <a:latin typeface="仿宋" panose="02010609060101010101" charset="-122"/>
                <a:ea typeface="仿宋" panose="02010609060101010101" charset="-122"/>
              </a:rPr>
              <a:t>在计划经济模式下，资源最大限度地配置到了资本品生产部门，消费品生产受到很大制约，使国民经济表现出为军事工业服务的倾向。</a:t>
            </a:r>
          </a:p>
          <a:p>
            <a:r>
              <a:rPr lang="zh-CN" altLang="en-US" dirty="0" smtClean="0">
                <a:latin typeface="仿宋" panose="02010609060101010101" charset="-122"/>
                <a:ea typeface="仿宋" panose="02010609060101010101" charset="-122"/>
              </a:rPr>
              <a:t>消费品工业发展不足和农产品总供给不足，日用消费品和食品的长期短缺，大部分基本必需品长期凭票定量</a:t>
            </a:r>
            <a:r>
              <a:rPr lang="zh-CN" altLang="en-US" dirty="0">
                <a:latin typeface="仿宋" panose="02010609060101010101" charset="-122"/>
                <a:ea typeface="仿宋" panose="02010609060101010101" charset="-122"/>
              </a:rPr>
              <a:t>供应</a:t>
            </a:r>
            <a:r>
              <a:rPr lang="zh-CN" altLang="en-US" dirty="0" smtClean="0">
                <a:latin typeface="仿宋" panose="02010609060101010101" charset="-122"/>
                <a:ea typeface="仿宋" panose="02010609060101010101" charset="-122"/>
              </a:rPr>
              <a:t>。</a:t>
            </a:r>
            <a:endParaRPr lang="en-US" altLang="zh-CN" dirty="0" smtClean="0">
              <a:latin typeface="仿宋" panose="02010609060101010101" charset="-122"/>
              <a:ea typeface="仿宋" panose="02010609060101010101" charset="-122"/>
            </a:endParaRPr>
          </a:p>
          <a:p>
            <a:endParaRPr lang="en-US" altLang="zh-CN" dirty="0">
              <a:latin typeface="仿宋" panose="02010609060101010101" charset="-122"/>
              <a:ea typeface="仿宋" panose="02010609060101010101" charset="-122"/>
            </a:endParaRPr>
          </a:p>
          <a:p>
            <a:r>
              <a:rPr lang="zh-CN" altLang="en-US" dirty="0" smtClean="0">
                <a:latin typeface="仿宋" panose="02010609060101010101" charset="-122"/>
                <a:ea typeface="仿宋" panose="02010609060101010101" charset="-122"/>
              </a:rPr>
              <a:t>苏联</a:t>
            </a:r>
            <a:r>
              <a:rPr lang="zh-CN" altLang="en-US" dirty="0">
                <a:latin typeface="仿宋" panose="02010609060101010101" charset="-122"/>
                <a:ea typeface="仿宋" panose="02010609060101010101" charset="-122"/>
              </a:rPr>
              <a:t>的实践，毛泽东的实践就是证明。西方市场经济国家的实践是求富又求强的成功的证明。</a:t>
            </a:r>
          </a:p>
          <a:p>
            <a:r>
              <a:rPr lang="zh-CN" altLang="en-US" dirty="0">
                <a:latin typeface="仿宋" panose="02010609060101010101" charset="-122"/>
                <a:ea typeface="仿宋" panose="02010609060101010101" charset="-122"/>
              </a:rPr>
              <a:t>邓小平的目标是求富，是高速度的求富，计划经济就不是可选择的制度安排。</a:t>
            </a:r>
          </a:p>
          <a:p>
            <a:endParaRPr lang="zh-CN" altLang="en-US" dirty="0" smtClean="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1"/>
          <p:cNvSpPr>
            <a:spLocks noGrp="1"/>
          </p:cNvSpPr>
          <p:nvPr>
            <p:ph type="title"/>
          </p:nvPr>
        </p:nvSpPr>
        <p:spPr/>
        <p:txBody>
          <a:bodyPr anchor="ctr"/>
          <a:lstStyle/>
          <a:p>
            <a:endParaRPr lang="zh-CN" altLang="en-US"/>
          </a:p>
        </p:txBody>
      </p:sp>
      <p:sp>
        <p:nvSpPr>
          <p:cNvPr id="123906"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rPr>
              <a:t>计划经济</a:t>
            </a:r>
            <a:r>
              <a:rPr lang="zh-CN" altLang="en-US" b="1" dirty="0">
                <a:latin typeface="仿宋" panose="02010609060101010101" charset="-122"/>
                <a:ea typeface="仿宋" panose="02010609060101010101" charset="-122"/>
              </a:rPr>
              <a:t>缺乏效率，造成资源的误配置和生产的低效率</a:t>
            </a:r>
            <a:r>
              <a:rPr lang="zh-CN" altLang="en-US" dirty="0">
                <a:latin typeface="仿宋" panose="02010609060101010101" charset="-122"/>
                <a:ea typeface="仿宋" panose="02010609060101010101" charset="-122"/>
              </a:rPr>
              <a:t>。</a:t>
            </a:r>
          </a:p>
          <a:p>
            <a:endParaRPr lang="zh-CN" altLang="en-US" dirty="0">
              <a:latin typeface="仿宋" panose="02010609060101010101" charset="-122"/>
              <a:ea typeface="仿宋" panose="02010609060101010101" charset="-122"/>
              <a:sym typeface="+mn-ea"/>
            </a:endParaRPr>
          </a:p>
          <a:p>
            <a:r>
              <a:rPr lang="zh-CN" altLang="en-US" dirty="0">
                <a:latin typeface="仿宋" panose="02010609060101010101" charset="-122"/>
                <a:ea typeface="仿宋" panose="02010609060101010101" charset="-122"/>
              </a:rPr>
              <a:t>经济增长有两个来源，一个是投入（资本，劳动和自然资源）的增加；另一个是由技术和制度创新带来的效率提高。</a:t>
            </a:r>
          </a:p>
          <a:p>
            <a:r>
              <a:rPr lang="zh-CN" altLang="en-US" dirty="0">
                <a:latin typeface="仿宋" panose="02010609060101010101" charset="-122"/>
                <a:ea typeface="仿宋" panose="02010609060101010101" charset="-122"/>
              </a:rPr>
              <a:t>计划经济下的中国经济增长主要来自投入的增加，而不是来自效率的提高</a:t>
            </a:r>
            <a:r>
              <a:rPr lang="zh-CN" altLang="en-US" dirty="0" smtClean="0">
                <a:latin typeface="仿宋" panose="02010609060101010101" charset="-122"/>
                <a:ea typeface="仿宋" panose="02010609060101010101" charset="-122"/>
              </a:rPr>
              <a:t>。</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rPr>
              <a:t>从1953—1978年，中国的积累率平均达到29.5%。就是在</a:t>
            </a:r>
            <a:r>
              <a:rPr lang="en-US" altLang="zh-CN" dirty="0">
                <a:latin typeface="仿宋" panose="02010609060101010101" charset="-122"/>
                <a:ea typeface="仿宋" panose="02010609060101010101" charset="-122"/>
              </a:rPr>
              <a:t>1963—1965</a:t>
            </a:r>
            <a:r>
              <a:rPr lang="zh-CN" altLang="en-US" dirty="0">
                <a:latin typeface="仿宋" panose="02010609060101010101" charset="-122"/>
                <a:ea typeface="仿宋" panose="02010609060101010101" charset="-122"/>
              </a:rPr>
              <a:t>年的调整时期，积累率也达到</a:t>
            </a:r>
            <a:r>
              <a:rPr lang="en-US" altLang="zh-CN" dirty="0">
                <a:latin typeface="仿宋" panose="02010609060101010101" charset="-122"/>
                <a:ea typeface="仿宋" panose="02010609060101010101" charset="-122"/>
              </a:rPr>
              <a:t>22.7%</a:t>
            </a:r>
            <a:r>
              <a:rPr lang="zh-CN" altLang="en-US" dirty="0" smtClean="0">
                <a:latin typeface="仿宋" panose="02010609060101010101" charset="-122"/>
                <a:ea typeface="仿宋" panose="02010609060101010101" charset="-122"/>
              </a:rPr>
              <a:t>。1976</a:t>
            </a:r>
            <a:r>
              <a:rPr lang="zh-CN" altLang="en-US" dirty="0">
                <a:latin typeface="仿宋" panose="02010609060101010101" charset="-122"/>
                <a:ea typeface="仿宋" panose="02010609060101010101" charset="-122"/>
              </a:rPr>
              <a:t>—</a:t>
            </a:r>
            <a:r>
              <a:rPr lang="zh-CN" altLang="en-US" dirty="0" smtClean="0">
                <a:latin typeface="仿宋" panose="02010609060101010101" charset="-122"/>
                <a:ea typeface="仿宋" panose="02010609060101010101" charset="-122"/>
              </a:rPr>
              <a:t>1978年的</a:t>
            </a:r>
            <a:r>
              <a:rPr lang="zh-CN" altLang="en-US" dirty="0">
                <a:latin typeface="仿宋" panose="02010609060101010101" charset="-122"/>
                <a:ea typeface="仿宋" panose="02010609060101010101" charset="-122"/>
              </a:rPr>
              <a:t>积累率达33.5%，是改革前积累率登峰造极的一个时期</a:t>
            </a:r>
            <a:r>
              <a:rPr lang="zh-CN" altLang="en-US" dirty="0" smtClean="0">
                <a:latin typeface="仿宋" panose="02010609060101010101" charset="-122"/>
                <a:ea typeface="仿宋" panose="02010609060101010101" charset="-122"/>
              </a:rPr>
              <a:t>。</a:t>
            </a:r>
            <a:r>
              <a:rPr lang="en-US" altLang="zh-CN" dirty="0" smtClean="0">
                <a:latin typeface="仿宋" panose="02010609060101010101" charset="-122"/>
                <a:ea typeface="仿宋" panose="02010609060101010101" charset="-122"/>
              </a:rPr>
              <a:t>1978</a:t>
            </a:r>
            <a:r>
              <a:rPr lang="zh-CN" altLang="en-US" dirty="0">
                <a:latin typeface="仿宋" panose="02010609060101010101" charset="-122"/>
                <a:ea typeface="仿宋" panose="02010609060101010101" charset="-122"/>
              </a:rPr>
              <a:t>年的投资率已达到创记录的</a:t>
            </a:r>
            <a:r>
              <a:rPr lang="en-US" altLang="zh-CN" dirty="0">
                <a:latin typeface="仿宋" panose="02010609060101010101" charset="-122"/>
                <a:ea typeface="仿宋" panose="02010609060101010101" charset="-122"/>
              </a:rPr>
              <a:t>36.5</a:t>
            </a:r>
            <a:r>
              <a:rPr lang="en-US" altLang="zh-CN" dirty="0" smtClean="0">
                <a:latin typeface="仿宋" panose="02010609060101010101" charset="-122"/>
                <a:ea typeface="仿宋" panose="02010609060101010101" charset="-122"/>
              </a:rPr>
              <a:t>%</a:t>
            </a:r>
            <a:r>
              <a:rPr lang="zh-CN" altLang="en-US" dirty="0" smtClean="0">
                <a:latin typeface="仿宋" panose="02010609060101010101" charset="-122"/>
                <a:ea typeface="仿宋" panose="02010609060101010101" charset="-122"/>
              </a:rPr>
              <a:t>。</a:t>
            </a:r>
            <a:endParaRPr lang="zh-CN" altLang="en-US" dirty="0">
              <a:latin typeface="仿宋" panose="02010609060101010101" charset="-122"/>
              <a:ea typeface="仿宋" panose="02010609060101010101" charset="-122"/>
            </a:endParaRPr>
          </a:p>
          <a:p>
            <a:endParaRPr lang="zh-CN" altLang="en-US" dirty="0"/>
          </a:p>
        </p:txBody>
      </p:sp>
    </p:spTree>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1"/>
          <p:cNvSpPr>
            <a:spLocks noGrp="1"/>
          </p:cNvSpPr>
          <p:nvPr>
            <p:ph type="title"/>
          </p:nvPr>
        </p:nvSpPr>
        <p:spPr/>
        <p:txBody>
          <a:bodyPr anchor="ctr"/>
          <a:lstStyle/>
          <a:p>
            <a:endParaRPr lang="zh-CN" altLang="en-US"/>
          </a:p>
        </p:txBody>
      </p:sp>
      <p:sp>
        <p:nvSpPr>
          <p:cNvPr id="124930"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sym typeface="+mn-ea"/>
              </a:rPr>
              <a:t>问题的严重性更在于这种低效率呈现的是继续下降的态势，既定的投资水平造成的产量增长越来越小。</a:t>
            </a:r>
          </a:p>
          <a:p>
            <a:r>
              <a:rPr lang="zh-CN" altLang="en-US" dirty="0">
                <a:latin typeface="仿宋" panose="02010609060101010101" charset="-122"/>
                <a:ea typeface="仿宋" panose="02010609060101010101" charset="-122"/>
                <a:sym typeface="+mn-ea"/>
              </a:rPr>
              <a:t>到第五个五年计划（</a:t>
            </a:r>
            <a:r>
              <a:rPr lang="en-US" altLang="zh-CN" dirty="0">
                <a:latin typeface="仿宋" panose="02010609060101010101" charset="-122"/>
                <a:ea typeface="仿宋" panose="02010609060101010101" charset="-122"/>
                <a:sym typeface="+mn-ea"/>
              </a:rPr>
              <a:t>1976—1980</a:t>
            </a:r>
            <a:r>
              <a:rPr lang="zh-CN" altLang="en-US" dirty="0">
                <a:latin typeface="仿宋" panose="02010609060101010101" charset="-122"/>
                <a:ea typeface="仿宋" panose="02010609060101010101" charset="-122"/>
                <a:sym typeface="+mn-ea"/>
              </a:rPr>
              <a:t>年）期间，生产一千瓦小时的电所需投资，是第三个五年计划（</a:t>
            </a:r>
            <a:r>
              <a:rPr lang="en-US" altLang="zh-CN" dirty="0">
                <a:latin typeface="仿宋" panose="02010609060101010101" charset="-122"/>
                <a:ea typeface="仿宋" panose="02010609060101010101" charset="-122"/>
                <a:sym typeface="+mn-ea"/>
              </a:rPr>
              <a:t>1966—1970</a:t>
            </a:r>
            <a:r>
              <a:rPr lang="zh-CN" altLang="en-US" dirty="0">
                <a:latin typeface="仿宋" panose="02010609060101010101" charset="-122"/>
                <a:ea typeface="仿宋" panose="02010609060101010101" charset="-122"/>
                <a:sym typeface="+mn-ea"/>
              </a:rPr>
              <a:t>年）期间所需投资的三倍；生产一吨钢所需投资近乎于第三个五年计划期间所需投资的两倍。</a:t>
            </a:r>
          </a:p>
          <a:p>
            <a:r>
              <a:rPr lang="en-US" altLang="zh-CN" sz="1600" dirty="0">
                <a:latin typeface="仿宋" panose="02010609060101010101" charset="-122"/>
                <a:ea typeface="仿宋" panose="02010609060101010101" charset="-122"/>
                <a:sym typeface="+mn-ea"/>
              </a:rPr>
              <a:t>[ [</a:t>
            </a:r>
            <a:r>
              <a:rPr lang="zh-CN" altLang="en-US" sz="1600" dirty="0">
                <a:latin typeface="仿宋" panose="02010609060101010101" charset="-122"/>
                <a:ea typeface="仿宋" panose="02010609060101010101" charset="-122"/>
                <a:sym typeface="+mn-ea"/>
              </a:rPr>
              <a:t>美</a:t>
            </a:r>
            <a:r>
              <a:rPr lang="en-US" altLang="zh-CN" sz="1600" dirty="0">
                <a:latin typeface="仿宋" panose="02010609060101010101" charset="-122"/>
                <a:ea typeface="仿宋" panose="02010609060101010101" charset="-122"/>
                <a:sym typeface="+mn-ea"/>
              </a:rPr>
              <a:t>]R.</a:t>
            </a:r>
            <a:r>
              <a:rPr lang="zh-CN" altLang="en-US" sz="1600" dirty="0">
                <a:latin typeface="仿宋" panose="02010609060101010101" charset="-122"/>
                <a:ea typeface="仿宋" panose="02010609060101010101" charset="-122"/>
                <a:sym typeface="+mn-ea"/>
              </a:rPr>
              <a:t>麦克法夸尔  费正清编</a:t>
            </a:r>
            <a:r>
              <a:rPr lang="en-US" altLang="zh-CN" sz="1600" dirty="0">
                <a:latin typeface="仿宋" panose="02010609060101010101" charset="-122"/>
                <a:ea typeface="仿宋" panose="02010609060101010101" charset="-122"/>
                <a:sym typeface="+mn-ea"/>
              </a:rPr>
              <a:t>〈〈</a:t>
            </a:r>
            <a:r>
              <a:rPr lang="zh-CN" altLang="en-US" sz="1600" dirty="0">
                <a:latin typeface="仿宋" panose="02010609060101010101" charset="-122"/>
                <a:ea typeface="仿宋" panose="02010609060101010101" charset="-122"/>
                <a:sym typeface="+mn-ea"/>
              </a:rPr>
              <a:t>剑桥中华人民共和国史</a:t>
            </a:r>
            <a:r>
              <a:rPr lang="en-US" altLang="zh-CN" sz="1600" dirty="0">
                <a:latin typeface="仿宋" panose="02010609060101010101" charset="-122"/>
                <a:ea typeface="仿宋" panose="02010609060101010101" charset="-122"/>
                <a:sym typeface="+mn-ea"/>
              </a:rPr>
              <a:t>{1966—1982}〉〉</a:t>
            </a:r>
            <a:r>
              <a:rPr lang="zh-CN" altLang="en-US" sz="1600" dirty="0">
                <a:latin typeface="仿宋" panose="02010609060101010101" charset="-122"/>
                <a:ea typeface="仿宋" panose="02010609060101010101" charset="-122"/>
                <a:sym typeface="+mn-ea"/>
              </a:rPr>
              <a:t>，中国科学出版社</a:t>
            </a:r>
            <a:r>
              <a:rPr lang="en-US" altLang="zh-CN" sz="1600" dirty="0">
                <a:latin typeface="仿宋" panose="02010609060101010101" charset="-122"/>
                <a:ea typeface="仿宋" panose="02010609060101010101" charset="-122"/>
                <a:sym typeface="+mn-ea"/>
              </a:rPr>
              <a:t>1992</a:t>
            </a:r>
            <a:r>
              <a:rPr lang="zh-CN" altLang="en-US" sz="1600" dirty="0">
                <a:latin typeface="仿宋" panose="02010609060101010101" charset="-122"/>
                <a:ea typeface="仿宋" panose="02010609060101010101" charset="-122"/>
                <a:sym typeface="+mn-ea"/>
              </a:rPr>
              <a:t>年版，第</a:t>
            </a:r>
            <a:r>
              <a:rPr lang="en-US" altLang="zh-CN" sz="1600" dirty="0">
                <a:latin typeface="仿宋" panose="02010609060101010101" charset="-122"/>
                <a:ea typeface="仿宋" panose="02010609060101010101" charset="-122"/>
                <a:sym typeface="+mn-ea"/>
              </a:rPr>
              <a:t>516</a:t>
            </a:r>
            <a:r>
              <a:rPr lang="zh-CN" altLang="en-US" sz="1600" dirty="0">
                <a:latin typeface="仿宋" panose="02010609060101010101" charset="-122"/>
                <a:ea typeface="仿宋" panose="02010609060101010101" charset="-122"/>
                <a:sym typeface="+mn-ea"/>
              </a:rPr>
              <a:t>页。</a:t>
            </a:r>
            <a:r>
              <a:rPr lang="en-US" altLang="zh-CN" sz="1600" dirty="0">
                <a:latin typeface="仿宋" panose="02010609060101010101" charset="-122"/>
                <a:ea typeface="仿宋" panose="02010609060101010101" charset="-122"/>
                <a:sym typeface="+mn-ea"/>
              </a:rPr>
              <a:t>]</a:t>
            </a:r>
          </a:p>
          <a:p>
            <a:endParaRPr lang="zh-CN" altLang="en-US" dirty="0">
              <a:latin typeface="仿宋" panose="02010609060101010101" charset="-122"/>
              <a:ea typeface="仿宋" panose="02010609060101010101" charset="-122"/>
              <a:sym typeface="+mn-ea"/>
            </a:endParaRPr>
          </a:p>
          <a:p>
            <a:endParaRPr lang="zh-CN" altLang="en-US" dirty="0">
              <a:latin typeface="仿宋" panose="02010609060101010101" charset="-122"/>
              <a:ea typeface="仿宋" panose="02010609060101010101" charset="-122"/>
              <a:sym typeface="+mn-ea"/>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
          <p:cNvSpPr>
            <a:spLocks noGrp="1"/>
          </p:cNvSpPr>
          <p:nvPr>
            <p:ph type="title"/>
          </p:nvPr>
        </p:nvSpPr>
        <p:spPr/>
        <p:txBody>
          <a:bodyPr anchor="ctr"/>
          <a:lstStyle/>
          <a:p>
            <a:endParaRPr lang="zh-CN" altLang="en-US"/>
          </a:p>
        </p:txBody>
      </p:sp>
      <p:sp>
        <p:nvSpPr>
          <p:cNvPr id="125954"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sym typeface="+mn-ea"/>
              </a:rPr>
              <a:t>林毅夫等人的结论：在</a:t>
            </a:r>
            <a:r>
              <a:rPr lang="en-US" altLang="zh-CN" dirty="0">
                <a:latin typeface="仿宋" panose="02010609060101010101" charset="-122"/>
                <a:ea typeface="仿宋" panose="02010609060101010101" charset="-122"/>
                <a:sym typeface="+mn-ea"/>
              </a:rPr>
              <a:t>1952—1981</a:t>
            </a:r>
            <a:r>
              <a:rPr lang="zh-CN" altLang="en-US" dirty="0">
                <a:latin typeface="仿宋" panose="02010609060101010101" charset="-122"/>
                <a:ea typeface="仿宋" panose="02010609060101010101" charset="-122"/>
                <a:sym typeface="+mn-ea"/>
              </a:rPr>
              <a:t>年间，即使采取最有利的假设，中国的总要素生产率年均增长也仅为</a:t>
            </a:r>
            <a:r>
              <a:rPr lang="en-US" altLang="zh-CN" dirty="0">
                <a:latin typeface="仿宋" panose="02010609060101010101" charset="-122"/>
                <a:ea typeface="仿宋" panose="02010609060101010101" charset="-122"/>
                <a:sym typeface="+mn-ea"/>
              </a:rPr>
              <a:t>0.5%</a:t>
            </a:r>
            <a:r>
              <a:rPr lang="zh-CN" altLang="en-US" dirty="0">
                <a:latin typeface="仿宋" panose="02010609060101010101" charset="-122"/>
                <a:ea typeface="仿宋" panose="02010609060101010101" charset="-122"/>
                <a:sym typeface="+mn-ea"/>
              </a:rPr>
              <a:t>。</a:t>
            </a:r>
            <a:r>
              <a:rPr lang="en-US" altLang="zh-CN" sz="1600" dirty="0">
                <a:latin typeface="仿宋" panose="02010609060101010101" charset="-122"/>
                <a:ea typeface="仿宋" panose="02010609060101010101" charset="-122"/>
                <a:sym typeface="+mn-ea"/>
              </a:rPr>
              <a:t>[ </a:t>
            </a:r>
            <a:r>
              <a:rPr lang="zh-CN" altLang="en-US" sz="1600" dirty="0">
                <a:latin typeface="仿宋" panose="02010609060101010101" charset="-122"/>
                <a:ea typeface="仿宋" panose="02010609060101010101" charset="-122"/>
                <a:sym typeface="+mn-ea"/>
              </a:rPr>
              <a:t>林毅夫 蔡彷 李周著</a:t>
            </a:r>
            <a:r>
              <a:rPr lang="en-US" altLang="zh-CN" sz="1600" dirty="0">
                <a:latin typeface="仿宋" panose="02010609060101010101" charset="-122"/>
                <a:ea typeface="仿宋" panose="02010609060101010101" charset="-122"/>
                <a:sym typeface="+mn-ea"/>
              </a:rPr>
              <a:t>《</a:t>
            </a:r>
            <a:r>
              <a:rPr lang="zh-CN" altLang="en-US" sz="1600" dirty="0">
                <a:latin typeface="仿宋" panose="02010609060101010101" charset="-122"/>
                <a:ea typeface="仿宋" panose="02010609060101010101" charset="-122"/>
                <a:sym typeface="+mn-ea"/>
              </a:rPr>
              <a:t>中国的奇迹：发展战略与经济改革</a:t>
            </a:r>
            <a:r>
              <a:rPr lang="en-US" altLang="zh-CN" sz="1600" dirty="0">
                <a:latin typeface="仿宋" panose="02010609060101010101" charset="-122"/>
                <a:ea typeface="仿宋" panose="02010609060101010101" charset="-122"/>
                <a:sym typeface="+mn-ea"/>
              </a:rPr>
              <a:t>》</a:t>
            </a:r>
            <a:r>
              <a:rPr lang="zh-CN" altLang="en-US" sz="1600" dirty="0">
                <a:latin typeface="仿宋" panose="02010609060101010101" charset="-122"/>
                <a:ea typeface="仿宋" panose="02010609060101010101" charset="-122"/>
                <a:sym typeface="+mn-ea"/>
              </a:rPr>
              <a:t>，上海三联书店</a:t>
            </a:r>
            <a:r>
              <a:rPr lang="en-US" altLang="zh-CN" sz="1600" dirty="0">
                <a:latin typeface="仿宋" panose="02010609060101010101" charset="-122"/>
                <a:ea typeface="仿宋" panose="02010609060101010101" charset="-122"/>
                <a:sym typeface="+mn-ea"/>
              </a:rPr>
              <a:t>1994</a:t>
            </a:r>
            <a:r>
              <a:rPr lang="zh-CN" altLang="en-US" sz="1600" dirty="0">
                <a:latin typeface="仿宋" panose="02010609060101010101" charset="-122"/>
                <a:ea typeface="仿宋" panose="02010609060101010101" charset="-122"/>
                <a:sym typeface="+mn-ea"/>
              </a:rPr>
              <a:t>年版，第</a:t>
            </a:r>
            <a:r>
              <a:rPr lang="en-US" altLang="zh-CN" sz="1600" dirty="0">
                <a:latin typeface="仿宋" panose="02010609060101010101" charset="-122"/>
                <a:ea typeface="仿宋" panose="02010609060101010101" charset="-122"/>
                <a:sym typeface="+mn-ea"/>
              </a:rPr>
              <a:t>33</a:t>
            </a:r>
            <a:r>
              <a:rPr lang="zh-CN" altLang="en-US" sz="1600" dirty="0">
                <a:latin typeface="仿宋" panose="02010609060101010101" charset="-122"/>
                <a:ea typeface="仿宋" panose="02010609060101010101" charset="-122"/>
                <a:sym typeface="+mn-ea"/>
              </a:rPr>
              <a:t>页。</a:t>
            </a:r>
            <a:r>
              <a:rPr lang="en-US" altLang="zh-CN" sz="1600" dirty="0">
                <a:latin typeface="仿宋" panose="02010609060101010101" charset="-122"/>
                <a:ea typeface="仿宋" panose="02010609060101010101" charset="-122"/>
                <a:sym typeface="+mn-ea"/>
              </a:rPr>
              <a:t>] </a:t>
            </a:r>
          </a:p>
          <a:p>
            <a:r>
              <a:rPr lang="zh-CN" altLang="en-US" dirty="0">
                <a:latin typeface="仿宋" panose="02010609060101010101" charset="-122"/>
                <a:ea typeface="仿宋" panose="02010609060101010101" charset="-122"/>
                <a:sym typeface="+mn-ea"/>
              </a:rPr>
              <a:t>邓小平</a:t>
            </a:r>
            <a:r>
              <a:rPr lang="en-US" altLang="zh-CN" dirty="0">
                <a:latin typeface="仿宋" panose="02010609060101010101" charset="-122"/>
                <a:ea typeface="仿宋" panose="02010609060101010101" charset="-122"/>
                <a:sym typeface="+mn-ea"/>
              </a:rPr>
              <a:t>1987</a:t>
            </a:r>
            <a:r>
              <a:rPr lang="zh-CN" altLang="en-US" dirty="0">
                <a:latin typeface="仿宋" panose="02010609060101010101" charset="-122"/>
                <a:ea typeface="仿宋" panose="02010609060101010101" charset="-122"/>
                <a:sym typeface="+mn-ea"/>
              </a:rPr>
              <a:t>年在鞍山说，生产同样的钢铁，日本只需要四五万人，而鞍钢却需要用二十几万人，不改革不行了。</a:t>
            </a:r>
          </a:p>
          <a:p>
            <a:r>
              <a:rPr lang="zh-CN" altLang="en-US" dirty="0" smtClean="0">
                <a:latin typeface="仿宋" panose="02010609060101010101" charset="-122"/>
                <a:ea typeface="仿宋" panose="02010609060101010101" charset="-122"/>
                <a:sym typeface="+mn-ea"/>
              </a:rPr>
              <a:t>“</a:t>
            </a:r>
            <a:r>
              <a:rPr lang="zh-CN" altLang="en-US" dirty="0">
                <a:latin typeface="仿宋" panose="02010609060101010101" charset="-122"/>
                <a:ea typeface="仿宋" panose="02010609060101010101" charset="-122"/>
                <a:sym typeface="+mn-ea"/>
              </a:rPr>
              <a:t>如果从劳动生产率发展的角度看，新中国成立以后中国的经济发展是一个失败的记录。”</a:t>
            </a:r>
          </a:p>
          <a:p>
            <a:r>
              <a:rPr lang="zh-CN" altLang="en-US" sz="1600" dirty="0">
                <a:latin typeface="仿宋" panose="02010609060101010101" charset="-122"/>
                <a:ea typeface="仿宋" panose="02010609060101010101" charset="-122"/>
                <a:sym typeface="+mn-ea"/>
              </a:rPr>
              <a:t>[ 王景伦著〈〈毛泽东的理想主义和邓小平的现实主义—美国学者论中国〉〉，事实出版社1996年版，第20页。]</a:t>
            </a:r>
          </a:p>
          <a:p>
            <a:r>
              <a:rPr lang="zh-CN" altLang="en-US" dirty="0">
                <a:latin typeface="仿宋" panose="02010609060101010101" charset="-122"/>
                <a:ea typeface="仿宋" panose="02010609060101010101" charset="-122"/>
                <a:sym typeface="+mn-ea"/>
              </a:rPr>
              <a:t>“总的来说，中国生产率的发展状况远远低于第二次世界大战后发展中国家的一般水平，更不用说发达国家了。”</a:t>
            </a:r>
          </a:p>
          <a:p>
            <a:r>
              <a:rPr lang="zh-CN" altLang="en-US" sz="1600" dirty="0">
                <a:latin typeface="仿宋" panose="02010609060101010101" charset="-122"/>
                <a:ea typeface="仿宋" panose="02010609060101010101" charset="-122"/>
                <a:sym typeface="+mn-ea"/>
              </a:rPr>
              <a:t>[ 同上，第19页。]</a:t>
            </a:r>
            <a:endParaRPr lang="zh-CN" altLang="en-US" sz="1600" dirty="0">
              <a:latin typeface="仿宋" panose="02010609060101010101" charset="-122"/>
              <a:ea typeface="仿宋" panose="02010609060101010101" charset="-122"/>
            </a:endParaRPr>
          </a:p>
          <a:p>
            <a:endParaRPr lang="zh-CN" altLang="en-US" sz="1600" dirty="0"/>
          </a:p>
        </p:txBody>
      </p:sp>
    </p:spTree>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p:cNvSpPr>
          <p:nvPr>
            <p:ph type="title"/>
          </p:nvPr>
        </p:nvSpPr>
        <p:spPr/>
        <p:txBody>
          <a:bodyPr anchor="ctr"/>
          <a:lstStyle/>
          <a:p>
            <a:endParaRPr lang="zh-CN" altLang="en-US"/>
          </a:p>
        </p:txBody>
      </p:sp>
      <p:sp>
        <p:nvSpPr>
          <p:cNvPr id="129026" name="内容占位符 2"/>
          <p:cNvSpPr>
            <a:spLocks noGrp="1"/>
          </p:cNvSpPr>
          <p:nvPr>
            <p:ph idx="1"/>
          </p:nvPr>
        </p:nvSpPr>
        <p:spPr/>
        <p:txBody>
          <a:bodyPr anchor="t"/>
          <a:lstStyle/>
          <a:p>
            <a:r>
              <a:rPr lang="zh-CN" altLang="en-US" b="1" dirty="0" smtClean="0">
                <a:latin typeface="仿宋" panose="02010609060101010101" charset="-122"/>
                <a:ea typeface="仿宋" panose="02010609060101010101" charset="-122"/>
              </a:rPr>
              <a:t>计划经济在</a:t>
            </a:r>
            <a:r>
              <a:rPr lang="zh-CN" altLang="en-US" b="1" dirty="0">
                <a:latin typeface="仿宋" panose="02010609060101010101" charset="-122"/>
                <a:ea typeface="仿宋" panose="02010609060101010101" charset="-122"/>
              </a:rPr>
              <a:t>无外债的情况下，只有通过紧缩消费才能维持高水平的投资率</a:t>
            </a:r>
            <a:r>
              <a:rPr lang="zh-CN" altLang="en-US" dirty="0">
                <a:latin typeface="仿宋" panose="02010609060101010101" charset="-122"/>
                <a:ea typeface="仿宋" panose="02010609060101010101" charset="-122"/>
              </a:rPr>
              <a:t>。</a:t>
            </a:r>
          </a:p>
          <a:p>
            <a:r>
              <a:rPr lang="zh-CN" altLang="en-US" dirty="0">
                <a:latin typeface="仿宋" panose="02010609060101010101" charset="-122"/>
                <a:ea typeface="仿宋" panose="02010609060101010101" charset="-122"/>
              </a:rPr>
              <a:t>在改革之前，消费在国民收入中的比重很低，如果减去巨大的军费开支，个人消费部分所占的比重就更低。</a:t>
            </a:r>
          </a:p>
          <a:p>
            <a:r>
              <a:rPr lang="zh-CN" altLang="en-US" dirty="0">
                <a:latin typeface="仿宋" panose="02010609060101010101" charset="-122"/>
                <a:ea typeface="仿宋" panose="02010609060101010101" charset="-122"/>
              </a:rPr>
              <a:t>在长达近20年时间中城乡居民生活水平改善甚微，必然积累一些社会不满和社会问题。加上十年“文革”积冤甚多。仅通过否定“文革”、平反冤假错案等政治方式不足以解决问题。必须同时使人民生活水平迅速得以提高，方可平息民怨，并获得人民的认同。</a:t>
            </a: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
          <p:cNvSpPr>
            <a:spLocks noGrp="1"/>
          </p:cNvSpPr>
          <p:nvPr>
            <p:ph type="title"/>
          </p:nvPr>
        </p:nvSpPr>
        <p:spPr/>
        <p:txBody>
          <a:bodyPr anchor="ctr"/>
          <a:lstStyle/>
          <a:p>
            <a:endParaRPr lang="zh-CN" altLang="en-US"/>
          </a:p>
        </p:txBody>
      </p:sp>
      <p:sp>
        <p:nvSpPr>
          <p:cNvPr id="130050"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rPr>
              <a:t>增加国民收入中个人消费的份额就是必须选项，逻辑上</a:t>
            </a:r>
            <a:r>
              <a:rPr lang="zh-CN" altLang="en-US" dirty="0">
                <a:latin typeface="仿宋" panose="02010609060101010101" charset="-122"/>
                <a:ea typeface="仿宋" panose="02010609060101010101" charset="-122"/>
                <a:sym typeface="+mn-ea"/>
              </a:rPr>
              <a:t>积累率必须下调；又</a:t>
            </a:r>
            <a:r>
              <a:rPr lang="zh-CN" altLang="en-US" dirty="0" smtClean="0">
                <a:latin typeface="仿宋" panose="02010609060101010101" charset="-122"/>
                <a:ea typeface="仿宋" panose="02010609060101010101" charset="-122"/>
              </a:rPr>
              <a:t>必须重视</a:t>
            </a:r>
            <a:r>
              <a:rPr lang="zh-CN" altLang="en-US" dirty="0">
                <a:latin typeface="仿宋" panose="02010609060101010101" charset="-122"/>
                <a:ea typeface="仿宋" panose="02010609060101010101" charset="-122"/>
              </a:rPr>
              <a:t>消费品的生产，这又是需要投资的。</a:t>
            </a:r>
          </a:p>
          <a:p>
            <a:r>
              <a:rPr lang="zh-CN" altLang="en-US" dirty="0">
                <a:latin typeface="仿宋" panose="02010609060101010101" charset="-122"/>
                <a:ea typeface="仿宋" panose="02010609060101010101" charset="-122"/>
              </a:rPr>
              <a:t>增加了的收入需要买到消费品。</a:t>
            </a:r>
          </a:p>
          <a:p>
            <a:r>
              <a:rPr lang="zh-CN" altLang="en-US" dirty="0">
                <a:latin typeface="仿宋" panose="02010609060101010101" charset="-122"/>
                <a:ea typeface="仿宋" panose="02010609060101010101" charset="-122"/>
              </a:rPr>
              <a:t>积累率下调，经济增长又不能降低。</a:t>
            </a:r>
          </a:p>
          <a:p>
            <a:r>
              <a:rPr lang="zh-CN" altLang="en-US" dirty="0">
                <a:latin typeface="仿宋" panose="02010609060101010101" charset="-122"/>
                <a:ea typeface="仿宋" panose="02010609060101010101" charset="-122"/>
              </a:rPr>
              <a:t>通过对外开放，直接引入外资是一个方法；</a:t>
            </a:r>
            <a:r>
              <a:rPr lang="zh-CN" altLang="en-US" dirty="0">
                <a:latin typeface="仿宋" panose="02010609060101010101" charset="-122"/>
                <a:ea typeface="仿宋" panose="02010609060101010101" charset="-122"/>
                <a:sym typeface="+mn-ea"/>
              </a:rPr>
              <a:t>引入市场机制又是一个方法。</a:t>
            </a:r>
          </a:p>
          <a:p>
            <a:endParaRPr lang="zh-CN" altLang="en-US" dirty="0">
              <a:latin typeface="仿宋" panose="02010609060101010101" charset="-122"/>
              <a:ea typeface="仿宋" panose="02010609060101010101" charset="-122"/>
              <a:sym typeface="+mn-ea"/>
            </a:endParaRPr>
          </a:p>
          <a:p>
            <a:endParaRPr lang="zh-CN" altLang="en-US" dirty="0">
              <a:latin typeface="仿宋" panose="02010609060101010101" charset="-122"/>
              <a:ea typeface="仿宋" panose="02010609060101010101" charset="-122"/>
              <a:sym typeface="+mn-ea"/>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标题 1"/>
          <p:cNvSpPr>
            <a:spLocks noGrp="1"/>
          </p:cNvSpPr>
          <p:nvPr>
            <p:ph type="title"/>
          </p:nvPr>
        </p:nvSpPr>
        <p:spPr/>
        <p:txBody>
          <a:bodyPr anchor="ctr"/>
          <a:lstStyle/>
          <a:p>
            <a:endParaRPr lang="zh-CN" altLang="en-US"/>
          </a:p>
        </p:txBody>
      </p:sp>
      <p:sp>
        <p:nvSpPr>
          <p:cNvPr id="131074" name="内容占位符 2"/>
          <p:cNvSpPr>
            <a:spLocks noGrp="1"/>
          </p:cNvSpPr>
          <p:nvPr>
            <p:ph idx="1"/>
          </p:nvPr>
        </p:nvSpPr>
        <p:spPr/>
        <p:txBody>
          <a:bodyPr anchor="t"/>
          <a:lstStyle/>
          <a:p>
            <a:r>
              <a:rPr lang="zh-CN" altLang="en-US" b="1" dirty="0">
                <a:latin typeface="仿宋" panose="02010609060101010101" charset="-122"/>
                <a:ea typeface="仿宋" panose="02010609060101010101" charset="-122"/>
              </a:rPr>
              <a:t>中国为什么选择社会主义市场经济？</a:t>
            </a:r>
          </a:p>
          <a:p>
            <a:r>
              <a:rPr lang="en-US" altLang="zh-CN" b="1" dirty="0">
                <a:latin typeface="仿宋" panose="02010609060101010101" charset="-122"/>
                <a:ea typeface="仿宋" panose="02010609060101010101" charset="-122"/>
              </a:rPr>
              <a:t>——</a:t>
            </a:r>
            <a:r>
              <a:rPr lang="zh-CN" altLang="en-US" b="1" dirty="0">
                <a:latin typeface="仿宋" panose="02010609060101010101" charset="-122"/>
                <a:ea typeface="仿宋" panose="02010609060101010101" charset="-122"/>
              </a:rPr>
              <a:t>为什么市场化会带来财富的增长</a:t>
            </a:r>
          </a:p>
          <a:p>
            <a:r>
              <a:rPr lang="zh-CN" altLang="en-US" dirty="0">
                <a:latin typeface="仿宋" panose="02010609060101010101" charset="-122"/>
                <a:ea typeface="仿宋" panose="02010609060101010101" charset="-122"/>
              </a:rPr>
              <a:t>一个事实：发达国家是市场经济国家。</a:t>
            </a:r>
          </a:p>
          <a:p>
            <a:endParaRPr lang="en-US" altLang="zh-CN" dirty="0" smtClean="0">
              <a:latin typeface="仿宋" panose="02010609060101010101" charset="-122"/>
              <a:ea typeface="仿宋" panose="02010609060101010101" charset="-122"/>
            </a:endParaRPr>
          </a:p>
          <a:p>
            <a:r>
              <a:rPr lang="zh-CN" altLang="en-US" dirty="0" smtClean="0">
                <a:latin typeface="仿宋" panose="02010609060101010101" charset="-122"/>
                <a:ea typeface="仿宋" panose="02010609060101010101" charset="-122"/>
              </a:rPr>
              <a:t>市场</a:t>
            </a:r>
            <a:r>
              <a:rPr lang="zh-CN" altLang="en-US" dirty="0">
                <a:latin typeface="仿宋" panose="02010609060101010101" charset="-122"/>
                <a:ea typeface="仿宋" panose="02010609060101010101" charset="-122"/>
              </a:rPr>
              <a:t>面向的改革，是假定计划经济配置资源的效率一定比市场经济低。</a:t>
            </a:r>
          </a:p>
          <a:p>
            <a:endParaRPr lang="en-US" altLang="zh-CN" dirty="0" smtClean="0">
              <a:latin typeface="仿宋" panose="02010609060101010101" charset="-122"/>
              <a:ea typeface="仿宋" panose="02010609060101010101" charset="-122"/>
            </a:endParaRPr>
          </a:p>
          <a:p>
            <a:r>
              <a:rPr lang="zh-CN" altLang="en-US" dirty="0" smtClean="0">
                <a:latin typeface="仿宋" panose="02010609060101010101" charset="-122"/>
                <a:ea typeface="仿宋" panose="02010609060101010101" charset="-122"/>
              </a:rPr>
              <a:t>从</a:t>
            </a:r>
            <a:r>
              <a:rPr lang="zh-CN" altLang="en-US" dirty="0">
                <a:latin typeface="仿宋" panose="02010609060101010101" charset="-122"/>
                <a:ea typeface="仿宋" panose="02010609060101010101" charset="-122"/>
              </a:rPr>
              <a:t>经济学理讲，所谓市场化，</a:t>
            </a:r>
          </a:p>
          <a:p>
            <a:r>
              <a:rPr lang="zh-CN" altLang="en-US" dirty="0">
                <a:latin typeface="仿宋" panose="02010609060101010101" charset="-122"/>
                <a:ea typeface="仿宋" panose="02010609060101010101" charset="-122"/>
              </a:rPr>
              <a:t>微观层面上，就是任何一个实现资源配置的行动，从政府与其他经济当事人之间的命令—服从转变为平等人之间的</a:t>
            </a:r>
            <a:r>
              <a:rPr lang="zh-CN" altLang="en-US" b="1" u="sng" dirty="0">
                <a:latin typeface="仿宋" panose="02010609060101010101" charset="-122"/>
                <a:ea typeface="仿宋" panose="02010609060101010101" charset="-122"/>
              </a:rPr>
              <a:t>自愿交易。</a:t>
            </a:r>
          </a:p>
          <a:p>
            <a:r>
              <a:rPr lang="zh-CN" altLang="en-US" dirty="0">
                <a:latin typeface="仿宋" panose="02010609060101010101" charset="-122"/>
                <a:ea typeface="仿宋" panose="02010609060101010101" charset="-122"/>
              </a:rPr>
              <a:t>意味着任何一种产品或要素的交易的集合从政府管制（价格、产量、利润和进出自由等）转变为市场协调。</a:t>
            </a:r>
          </a:p>
        </p:txBody>
      </p:sp>
    </p:spTree>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p:txBody>
          <a:bodyPr anchor="ctr"/>
          <a:lstStyle/>
          <a:p>
            <a:endParaRPr lang="zh-CN" altLang="en-US"/>
          </a:p>
        </p:txBody>
      </p:sp>
      <p:sp>
        <p:nvSpPr>
          <p:cNvPr id="132098" name="内容占位符 2"/>
          <p:cNvSpPr>
            <a:spLocks noGrp="1"/>
          </p:cNvSpPr>
          <p:nvPr>
            <p:ph idx="1"/>
          </p:nvPr>
        </p:nvSpPr>
        <p:spPr/>
        <p:txBody>
          <a:bodyPr anchor="t"/>
          <a:lstStyle/>
          <a:p>
            <a:r>
              <a:rPr lang="zh-CN" altLang="en-US">
                <a:latin typeface="仿宋" panose="02010609060101010101" charset="-122"/>
                <a:ea typeface="仿宋" panose="02010609060101010101" charset="-122"/>
                <a:sym typeface="+mn-ea"/>
              </a:rPr>
              <a:t>宏观层面看，意味着在全社会有更多的资源配置活动从政府支配转变为在市场制度中实现。</a:t>
            </a:r>
          </a:p>
          <a:p>
            <a:r>
              <a:rPr lang="zh-CN" altLang="en-US">
                <a:latin typeface="仿宋" panose="02010609060101010101" charset="-122"/>
                <a:ea typeface="仿宋" panose="02010609060101010101" charset="-122"/>
                <a:sym typeface="+mn-ea"/>
              </a:rPr>
              <a:t>计划体制下的政府对资源的配置活动大多采取上级的命令方式，因而这一活动通常是在有一方不同意的情况下实现的，也就意味着这一交易是无效率的。</a:t>
            </a:r>
          </a:p>
          <a:p>
            <a:r>
              <a:rPr lang="zh-CN" altLang="en-US">
                <a:latin typeface="仿宋" panose="02010609060101010101" charset="-122"/>
                <a:ea typeface="仿宋" panose="02010609060101010101" charset="-122"/>
                <a:sym typeface="+mn-ea"/>
              </a:rPr>
              <a:t>在政府过度运用自己权利的背景下，一个配置资源的交易从命令—服从关系转变为平等人之间的交易本身就带来了效率的提高。</a:t>
            </a:r>
          </a:p>
          <a:p>
            <a:r>
              <a:rPr lang="zh-CN" altLang="en-US">
                <a:latin typeface="仿宋" panose="02010609060101010101" charset="-122"/>
                <a:ea typeface="仿宋" panose="02010609060101010101" charset="-122"/>
                <a:sym typeface="+mn-ea"/>
              </a:rPr>
              <a:t>在一个社会中，当大量的配置资源的交易从前者转变为后者，就会引起财富的显著增长。</a:t>
            </a:r>
          </a:p>
          <a:p>
            <a:r>
              <a:rPr lang="zh-CN" altLang="en-US">
                <a:latin typeface="仿宋" panose="02010609060101010101" charset="-122"/>
                <a:ea typeface="仿宋" panose="02010609060101010101" charset="-122"/>
                <a:sym typeface="+mn-ea"/>
              </a:rPr>
              <a:t>经济学理论还做出这样的解释，市场之所以能提高生产率，是因为通过市场能感受到竞争的力量。</a:t>
            </a:r>
            <a:endParaRPr lang="zh-CN" altLang="en-US">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7169"/>
          <p:cNvSpPr>
            <a:spLocks noGrp="1"/>
          </p:cNvSpPr>
          <p:nvPr>
            <p:ph type="title"/>
          </p:nvPr>
        </p:nvSpPr>
        <p:spPr/>
        <p:txBody>
          <a:bodyPr anchor="ctr"/>
          <a:lstStyle/>
          <a:p>
            <a:r>
              <a:rPr lang="en-US" altLang="zh-CN"/>
              <a:t>  </a:t>
            </a:r>
          </a:p>
        </p:txBody>
      </p:sp>
      <p:sp>
        <p:nvSpPr>
          <p:cNvPr id="7170" name="文本占位符 7170"/>
          <p:cNvSpPr>
            <a:spLocks noGrp="1"/>
          </p:cNvSpPr>
          <p:nvPr>
            <p:ph idx="1"/>
          </p:nvPr>
        </p:nvSpPr>
        <p:spPr/>
        <p:txBody>
          <a:bodyPr anchor="t"/>
          <a:lstStyle/>
          <a:p>
            <a:r>
              <a:rPr lang="en-US" altLang="zh-CN" sz="2400" b="1">
                <a:latin typeface="仿宋" panose="02010609060101010101" charset="-122"/>
                <a:ea typeface="仿宋" panose="02010609060101010101" charset="-122"/>
              </a:rPr>
              <a:t>“</a:t>
            </a:r>
            <a:r>
              <a:rPr lang="zh-CN" altLang="en-US" sz="2400" b="1">
                <a:latin typeface="仿宋" panose="02010609060101010101" charset="-122"/>
                <a:ea typeface="仿宋" panose="02010609060101010101" charset="-122"/>
              </a:rPr>
              <a:t>中国化</a:t>
            </a:r>
            <a:r>
              <a:rPr lang="en-US" altLang="zh-CN" sz="2400" b="1">
                <a:latin typeface="仿宋" panose="02010609060101010101" charset="-122"/>
                <a:ea typeface="仿宋" panose="02010609060101010101" charset="-122"/>
              </a:rPr>
              <a:t>”</a:t>
            </a:r>
            <a:r>
              <a:rPr lang="zh-CN" altLang="en-US" sz="2400" b="1">
                <a:latin typeface="仿宋" panose="02010609060101010101" charset="-122"/>
                <a:ea typeface="仿宋" panose="02010609060101010101" charset="-122"/>
              </a:rPr>
              <a:t>之意义 </a:t>
            </a:r>
          </a:p>
          <a:p>
            <a:endParaRPr lang="zh-CN" altLang="en-US" sz="2400" b="1">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rPr>
              <a:t>中国现代性话语的最主要特征之一，就是诉诸中国</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西方、传统</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现代的二元对立的语式来对中国问题进行分析。</a:t>
            </a:r>
          </a:p>
          <a:p>
            <a:r>
              <a:rPr lang="zh-CN" altLang="en-US" sz="2400">
                <a:latin typeface="仿宋" panose="02010609060101010101" charset="-122"/>
                <a:ea typeface="仿宋" panose="02010609060101010101" charset="-122"/>
              </a:rPr>
              <a:t>中国问题：</a:t>
            </a:r>
          </a:p>
          <a:p>
            <a:r>
              <a:rPr lang="zh-CN" altLang="en-US" sz="2400">
                <a:latin typeface="仿宋" panose="02010609060101010101" charset="-122"/>
                <a:ea typeface="仿宋" panose="02010609060101010101" charset="-122"/>
              </a:rPr>
              <a:t>中国文化或者儒家文化是现代化的动力还是阻力？</a:t>
            </a:r>
          </a:p>
          <a:p>
            <a:r>
              <a:rPr lang="zh-CN" altLang="en-US" sz="2400">
                <a:latin typeface="仿宋" panose="02010609060101010101" charset="-122"/>
                <a:ea typeface="仿宋" panose="02010609060101010101" charset="-122"/>
              </a:rPr>
              <a:t>中国</a:t>
            </a:r>
            <a:r>
              <a:rPr lang="zh-CN" altLang="en-US" sz="2400" dirty="0">
                <a:latin typeface="仿宋" panose="02010609060101010101" charset="-122"/>
                <a:ea typeface="仿宋" panose="02010609060101010101" charset="-122"/>
                <a:sym typeface="+mn-ea"/>
              </a:rPr>
              <a:t>从发达的国家“借用”制度模式的有效性和限度是怎样的</a:t>
            </a:r>
            <a:r>
              <a:rPr lang="en-US" altLang="zh-CN" sz="2400">
                <a:latin typeface="仿宋" panose="02010609060101010101" charset="-122"/>
                <a:ea typeface="仿宋" panose="02010609060101010101" charset="-122"/>
                <a:sym typeface="+mn-ea"/>
              </a:rPr>
              <a:t>?</a:t>
            </a:r>
          </a:p>
          <a:p>
            <a:r>
              <a:rPr lang="zh-CN" altLang="en-US" sz="2400" dirty="0">
                <a:latin typeface="仿宋" panose="02010609060101010101" charset="-122"/>
                <a:ea typeface="仿宋" panose="02010609060101010101" charset="-122"/>
                <a:sym typeface="+mn-ea"/>
              </a:rPr>
              <a:t>西方现代化模式中的哪些特质具有全球性的普遍意义</a:t>
            </a:r>
            <a:r>
              <a:rPr lang="en-US" altLang="zh-CN" sz="2400">
                <a:latin typeface="仿宋" panose="02010609060101010101" charset="-122"/>
                <a:ea typeface="仿宋" panose="02010609060101010101" charset="-122"/>
                <a:sym typeface="+mn-ea"/>
              </a:rPr>
              <a:t>?</a:t>
            </a:r>
            <a:endParaRPr lang="zh-CN" altLang="en-US" sz="2400">
              <a:latin typeface="仿宋" panose="02010609060101010101" charset="-122"/>
              <a:ea typeface="仿宋" panose="02010609060101010101" charset="-122"/>
            </a:endParaRPr>
          </a:p>
          <a:p>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中国化</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或者</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中国特色</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的提出意味着所谓</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西方模式</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不能成为中国楷模，追求偏离资本主义的历史形式而产生的现代社会。中国传统不再是自明的贬义词。</a:t>
            </a: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1"/>
          <p:cNvSpPr>
            <a:spLocks noGrp="1"/>
          </p:cNvSpPr>
          <p:nvPr>
            <p:ph type="title"/>
          </p:nvPr>
        </p:nvSpPr>
        <p:spPr/>
        <p:txBody>
          <a:bodyPr anchor="ctr"/>
          <a:lstStyle/>
          <a:p>
            <a:endParaRPr lang="zh-CN" altLang="en-US"/>
          </a:p>
        </p:txBody>
      </p:sp>
      <p:sp>
        <p:nvSpPr>
          <p:cNvPr id="133122" name="内容占位符 2"/>
          <p:cNvSpPr>
            <a:spLocks noGrp="1"/>
          </p:cNvSpPr>
          <p:nvPr>
            <p:ph idx="1"/>
          </p:nvPr>
        </p:nvSpPr>
        <p:spPr/>
        <p:txBody>
          <a:bodyPr anchor="t"/>
          <a:lstStyle/>
          <a:p>
            <a:r>
              <a:rPr lang="zh-CN" altLang="en-US">
                <a:ea typeface="仿宋" panose="02010609060101010101" charset="-122"/>
                <a:sym typeface="+mn-ea"/>
              </a:rPr>
              <a:t>市场机制：</a:t>
            </a:r>
            <a:r>
              <a:rPr lang="zh-CN" altLang="en-US" b="1" u="sng">
                <a:ea typeface="仿宋" panose="02010609060101010101" charset="-122"/>
                <a:sym typeface="+mn-ea"/>
              </a:rPr>
              <a:t>供给</a:t>
            </a:r>
            <a:r>
              <a:rPr lang="zh-CN" altLang="en-US">
                <a:ea typeface="仿宋" panose="02010609060101010101" charset="-122"/>
                <a:sym typeface="+mn-ea"/>
              </a:rPr>
              <a:t>和</a:t>
            </a:r>
            <a:r>
              <a:rPr lang="zh-CN" altLang="en-US" b="1" u="sng">
                <a:ea typeface="仿宋" panose="02010609060101010101" charset="-122"/>
                <a:sym typeface="+mn-ea"/>
              </a:rPr>
              <a:t>需求</a:t>
            </a:r>
            <a:r>
              <a:rPr lang="zh-CN" altLang="en-US">
                <a:ea typeface="仿宋" panose="02010609060101010101" charset="-122"/>
                <a:sym typeface="+mn-ea"/>
              </a:rPr>
              <a:t>决定着价格，这要比任何政府都灵。</a:t>
            </a:r>
          </a:p>
          <a:p>
            <a:r>
              <a:rPr lang="zh-CN" altLang="en-US">
                <a:ea typeface="仿宋" panose="02010609060101010101" charset="-122"/>
                <a:sym typeface="+mn-ea"/>
              </a:rPr>
              <a:t>“看不见得手”</a:t>
            </a:r>
            <a:r>
              <a:rPr lang="en-US" altLang="zh-CN">
                <a:ea typeface="仿宋" panose="02010609060101010101" charset="-122"/>
                <a:sym typeface="+mn-ea"/>
              </a:rPr>
              <a:t>——</a:t>
            </a:r>
            <a:r>
              <a:rPr lang="zh-CN" altLang="en-US">
                <a:ea typeface="仿宋" panose="02010609060101010101" charset="-122"/>
                <a:sym typeface="+mn-ea"/>
              </a:rPr>
              <a:t>实际上，是追求自身利益的无数</a:t>
            </a:r>
            <a:r>
              <a:rPr lang="zh-CN" altLang="en-US" b="1" u="sng">
                <a:ea typeface="仿宋" panose="02010609060101010101" charset="-122"/>
                <a:sym typeface="+mn-ea"/>
              </a:rPr>
              <a:t>个体理性的计算</a:t>
            </a:r>
            <a:r>
              <a:rPr lang="en-US" altLang="zh-CN">
                <a:ea typeface="仿宋" panose="02010609060101010101" charset="-122"/>
                <a:sym typeface="+mn-ea"/>
              </a:rPr>
              <a:t>——</a:t>
            </a:r>
            <a:r>
              <a:rPr lang="zh-CN" altLang="en-US">
                <a:ea typeface="仿宋" panose="02010609060101010101" charset="-122"/>
                <a:sym typeface="+mn-ea"/>
              </a:rPr>
              <a:t>引导着经济生活的调整。</a:t>
            </a:r>
            <a:endParaRPr lang="zh-CN" altLang="en-US">
              <a:ea typeface="仿宋" panose="02010609060101010101" charset="-122"/>
            </a:endParaRPr>
          </a:p>
          <a:p>
            <a:endParaRPr lang="zh-CN" altLang="en-US">
              <a:ea typeface="仿宋" panose="02010609060101010101" charset="-122"/>
            </a:endParaRPr>
          </a:p>
          <a:p>
            <a:endParaRPr lang="zh-CN" altLang="en-US"/>
          </a:p>
        </p:txBody>
      </p:sp>
    </p:spTree>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nchor="ctr"/>
          <a:lstStyle/>
          <a:p>
            <a:endParaRPr lang="zh-CN" altLang="en-US"/>
          </a:p>
        </p:txBody>
      </p:sp>
      <p:sp>
        <p:nvSpPr>
          <p:cNvPr id="159746" name="内容占位符 2"/>
          <p:cNvSpPr>
            <a:spLocks noGrp="1"/>
          </p:cNvSpPr>
          <p:nvPr>
            <p:ph idx="1"/>
          </p:nvPr>
        </p:nvSpPr>
        <p:spPr/>
        <p:txBody>
          <a:bodyPr anchor="t"/>
          <a:lstStyle/>
          <a:p>
            <a:r>
              <a:rPr lang="zh-CN" altLang="en-US" sz="2400" b="1" dirty="0" smtClean="0">
                <a:latin typeface="仿宋" panose="02010609060101010101" charset="-122"/>
                <a:ea typeface="仿宋" panose="02010609060101010101" charset="-122"/>
                <a:sym typeface="+mn-ea"/>
              </a:rPr>
              <a:t>国家之间政治</a:t>
            </a:r>
            <a:r>
              <a:rPr lang="zh-CN" altLang="en-US" sz="2400" b="1" dirty="0">
                <a:latin typeface="仿宋" panose="02010609060101010101" charset="-122"/>
                <a:ea typeface="仿宋" panose="02010609060101010101" charset="-122"/>
                <a:sym typeface="+mn-ea"/>
              </a:rPr>
              <a:t>制度的优劣，不仅仅在于政府的形式，还在于政府的</a:t>
            </a:r>
            <a:r>
              <a:rPr lang="zh-CN" altLang="en-US" sz="2400" b="1" dirty="0" smtClean="0">
                <a:latin typeface="仿宋" panose="02010609060101010101" charset="-122"/>
                <a:ea typeface="仿宋" panose="02010609060101010101" charset="-122"/>
                <a:sym typeface="+mn-ea"/>
              </a:rPr>
              <a:t>水平</a:t>
            </a:r>
            <a:endParaRPr lang="zh-CN" altLang="en-US" sz="2400" b="1" dirty="0">
              <a:latin typeface="仿宋" panose="02010609060101010101" charset="-122"/>
              <a:ea typeface="仿宋" panose="02010609060101010101" charset="-122"/>
              <a:sym typeface="+mn-ea"/>
            </a:endParaRPr>
          </a:p>
          <a:p>
            <a:r>
              <a:rPr lang="zh-CN" altLang="en-US" sz="2400" dirty="0">
                <a:latin typeface="仿宋" panose="02010609060101010101" charset="-122"/>
                <a:ea typeface="仿宋" panose="02010609060101010101" charset="-122"/>
                <a:sym typeface="+mn-ea"/>
              </a:rPr>
              <a:t>强大的与软弱的政治制度之间的差异，要比民主制和独裁制之间的差异更为显著。</a:t>
            </a:r>
          </a:p>
          <a:p>
            <a:r>
              <a:rPr lang="zh-CN" altLang="en-US" sz="2400" dirty="0">
                <a:latin typeface="仿宋" panose="02010609060101010101" charset="-122"/>
                <a:ea typeface="仿宋" panose="02010609060101010101" charset="-122"/>
                <a:sym typeface="+mn-ea"/>
              </a:rPr>
              <a:t>组建政府，首先是必须使政府能控制被统治者；其次，是使它控制其自身。</a:t>
            </a:r>
          </a:p>
          <a:p>
            <a:r>
              <a:rPr lang="zh-CN" altLang="en-US" sz="2400" dirty="0">
                <a:latin typeface="仿宋" panose="02010609060101010101" charset="-122"/>
                <a:ea typeface="仿宋" panose="02010609060101010101" charset="-122"/>
                <a:sym typeface="+mn-ea"/>
              </a:rPr>
              <a:t>首要问题不是自由，而是创立合法的公共秩序。</a:t>
            </a:r>
          </a:p>
          <a:p>
            <a:r>
              <a:rPr lang="zh-CN" altLang="en-US" sz="2400" dirty="0">
                <a:latin typeface="仿宋" panose="02010609060101010101" charset="-122"/>
                <a:ea typeface="仿宋" panose="02010609060101010101" charset="-122"/>
                <a:sym typeface="+mn-ea"/>
              </a:rPr>
              <a:t>人类可以无自由而有秩序；但是，不可能无秩序而有自由。</a:t>
            </a:r>
          </a:p>
          <a:p>
            <a:pPr>
              <a:lnSpc>
                <a:spcPct val="80000"/>
              </a:lnSpc>
            </a:pPr>
            <a:endParaRPr lang="zh-CN" altLang="en-US" sz="2400" dirty="0">
              <a:latin typeface="仿宋" panose="02010609060101010101" charset="-122"/>
              <a:ea typeface="仿宋" panose="02010609060101010101" charset="-122"/>
              <a:sym typeface="+mn-ea"/>
            </a:endParaRPr>
          </a:p>
          <a:p>
            <a:pPr>
              <a:lnSpc>
                <a:spcPct val="80000"/>
              </a:lnSpc>
            </a:pPr>
            <a:endParaRPr lang="en-US" altLang="zh-CN" sz="2400" dirty="0" smtClean="0">
              <a:latin typeface="仿宋" panose="02010609060101010101" charset="-122"/>
              <a:ea typeface="仿宋" panose="02010609060101010101" charset="-122"/>
              <a:sym typeface="+mn-ea"/>
            </a:endParaRPr>
          </a:p>
          <a:p>
            <a:pPr>
              <a:lnSpc>
                <a:spcPct val="80000"/>
              </a:lnSpc>
            </a:pPr>
            <a:endParaRPr lang="zh-CN" altLang="en-US" sz="2400" dirty="0" smtClean="0">
              <a:latin typeface="仿宋" panose="02010609060101010101" charset="-122"/>
              <a:ea typeface="仿宋" panose="02010609060101010101" charset="-122"/>
            </a:endParaRPr>
          </a:p>
          <a:p>
            <a:pPr>
              <a:lnSpc>
                <a:spcPct val="80000"/>
              </a:lnSpc>
            </a:pPr>
            <a:endParaRPr lang="zh-CN" altLang="en-US" sz="2400" dirty="0">
              <a:latin typeface="仿宋" panose="02010609060101010101" charset="-122"/>
              <a:ea typeface="仿宋" panose="02010609060101010101" charset="-122"/>
            </a:endParaRPr>
          </a:p>
          <a:p>
            <a:pPr>
              <a:lnSpc>
                <a:spcPct val="80000"/>
              </a:lnSpc>
            </a:pPr>
            <a:endParaRPr lang="zh-CN" altLang="en-US" sz="2400" dirty="0">
              <a:latin typeface="仿宋" panose="02010609060101010101" charset="-122"/>
              <a:ea typeface="仿宋" panose="02010609060101010101" charset="-122"/>
            </a:endParaRPr>
          </a:p>
          <a:p>
            <a:endParaRPr lang="zh-CN" altLang="en-US" sz="2400" b="1" dirty="0">
              <a:latin typeface="仿宋" panose="02010609060101010101" charset="-122"/>
              <a:ea typeface="仿宋" panose="02010609060101010101" charset="-122"/>
              <a:sym typeface="+mn-ea"/>
            </a:endParaRPr>
          </a:p>
        </p:txBody>
      </p:sp>
    </p:spTree>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政治：</a:t>
            </a:r>
          </a:p>
          <a:p>
            <a:r>
              <a:rPr lang="zh-CN" altLang="en-US" dirty="0">
                <a:latin typeface="仿宋" panose="02010609060101010101" pitchFamily="49" charset="-122"/>
                <a:ea typeface="仿宋" panose="02010609060101010101" pitchFamily="49" charset="-122"/>
              </a:rPr>
              <a:t>由于资源稀缺，产生利益冲突，从而需要建立秩序，为了建立秩序，就需要有规则，需要有权威人物或者权威组织保证规则受到遵守。</a:t>
            </a:r>
          </a:p>
          <a:p>
            <a:r>
              <a:rPr lang="zh-CN" altLang="en-US" dirty="0">
                <a:latin typeface="仿宋" panose="02010609060101010101" pitchFamily="49" charset="-122"/>
                <a:ea typeface="仿宋" panose="02010609060101010101" pitchFamily="49" charset="-122"/>
              </a:rPr>
              <a:t>政治制度</a:t>
            </a:r>
          </a:p>
          <a:p>
            <a:r>
              <a:rPr lang="zh-CN" altLang="en-US" dirty="0">
                <a:latin typeface="仿宋" panose="02010609060101010101" pitchFamily="49" charset="-122"/>
                <a:ea typeface="仿宋" panose="02010609060101010101" pitchFamily="49" charset="-122"/>
              </a:rPr>
              <a:t>是为维持秩序、解决争论、选择权威领导人；从而促使在两种或多种社会势力之间建立共同体所做的一种安排。</a:t>
            </a: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736607913"/>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政治制度的技术性层面：维持秩序、解决争论、选择权威领导人；</a:t>
            </a:r>
          </a:p>
          <a:p>
            <a:r>
              <a:rPr lang="zh-CN" altLang="en-US" dirty="0" smtClean="0">
                <a:latin typeface="仿宋" panose="02010609060101010101" pitchFamily="49" charset="-122"/>
                <a:ea typeface="仿宋" panose="02010609060101010101" pitchFamily="49" charset="-122"/>
              </a:rPr>
              <a:t>政治</a:t>
            </a:r>
            <a:r>
              <a:rPr lang="zh-CN" altLang="en-US" dirty="0">
                <a:latin typeface="仿宋" panose="02010609060101010101" pitchFamily="49" charset="-122"/>
                <a:ea typeface="仿宋" panose="02010609060101010101" pitchFamily="49" charset="-122"/>
              </a:rPr>
              <a:t>制度的价值层面</a:t>
            </a:r>
            <a:r>
              <a:rPr lang="zh-CN" altLang="en-US" dirty="0" smtClean="0">
                <a:latin typeface="仿宋" panose="02010609060101010101" pitchFamily="49" charset="-122"/>
                <a:ea typeface="仿宋" panose="02010609060101010101" pitchFamily="49" charset="-122"/>
              </a:rPr>
              <a:t>：</a:t>
            </a:r>
            <a:r>
              <a:rPr lang="zh-CN" altLang="en-US" b="1" dirty="0" smtClean="0">
                <a:latin typeface="仿宋" panose="02010609060101010101" pitchFamily="49" charset="-122"/>
                <a:ea typeface="仿宋" panose="02010609060101010101" pitchFamily="49" charset="-122"/>
              </a:rPr>
              <a:t>伦理</a:t>
            </a:r>
            <a:r>
              <a:rPr lang="zh-CN" altLang="en-US" b="1" dirty="0">
                <a:latin typeface="仿宋" panose="02010609060101010101" pitchFamily="49" charset="-122"/>
                <a:ea typeface="仿宋" panose="02010609060101010101" pitchFamily="49" charset="-122"/>
              </a:rPr>
              <a:t>共识</a:t>
            </a:r>
            <a:r>
              <a:rPr lang="zh-CN" altLang="en-US" dirty="0">
                <a:latin typeface="仿宋" panose="02010609060101010101" pitchFamily="49" charset="-122"/>
                <a:ea typeface="仿宋" panose="02010609060101010101" pitchFamily="49" charset="-122"/>
              </a:rPr>
              <a:t>和</a:t>
            </a:r>
            <a:r>
              <a:rPr lang="zh-CN" altLang="en-US" b="1" dirty="0">
                <a:latin typeface="仿宋" panose="02010609060101010101" pitchFamily="49" charset="-122"/>
                <a:ea typeface="仿宋" panose="02010609060101010101" pitchFamily="49" charset="-122"/>
              </a:rPr>
              <a:t>互利互惠</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体制是</a:t>
            </a:r>
            <a:r>
              <a:rPr lang="zh-CN" altLang="en-US" dirty="0" smtClean="0">
                <a:latin typeface="仿宋" panose="02010609060101010101" pitchFamily="49" charset="-122"/>
                <a:ea typeface="仿宋" panose="02010609060101010101" pitchFamily="49" charset="-122"/>
              </a:rPr>
              <a:t>道德伦理</a:t>
            </a:r>
            <a:r>
              <a:rPr lang="zh-CN" altLang="en-US" dirty="0">
                <a:latin typeface="仿宋" panose="02010609060101010101" pitchFamily="49" charset="-122"/>
                <a:ea typeface="仿宋" panose="02010609060101010101" pitchFamily="49" charset="-122"/>
              </a:rPr>
              <a:t>共识和互利互惠在行为上的表现。”</a:t>
            </a:r>
          </a:p>
          <a:p>
            <a:r>
              <a:rPr lang="zh-CN" altLang="en-US" dirty="0">
                <a:latin typeface="仿宋" panose="02010609060101010101" pitchFamily="49" charset="-122"/>
                <a:ea typeface="仿宋" panose="02010609060101010101" pitchFamily="49" charset="-122"/>
              </a:rPr>
              <a:t>建立包含并反映伦理共识和互利互惠的政治体制，是实现政治共同体的途径</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人类</a:t>
            </a:r>
            <a:r>
              <a:rPr lang="zh-CN" altLang="en-US" dirty="0">
                <a:latin typeface="仿宋" panose="02010609060101010101" pitchFamily="49" charset="-122"/>
                <a:ea typeface="仿宋" panose="02010609060101010101" pitchFamily="49" charset="-122"/>
              </a:rPr>
              <a:t>是为了获致和维系政治共同体而需要政治体制</a:t>
            </a:r>
            <a:r>
              <a:rPr lang="zh-CN" altLang="en-US" dirty="0" smtClean="0">
                <a:latin typeface="仿宋" panose="02010609060101010101" pitchFamily="49" charset="-122"/>
                <a:ea typeface="仿宋" panose="02010609060101010101" pitchFamily="49" charset="-122"/>
              </a:rPr>
              <a:t>。或者</a:t>
            </a:r>
            <a:r>
              <a:rPr lang="zh-CN" altLang="en-US" dirty="0">
                <a:latin typeface="仿宋" panose="02010609060101010101" pitchFamily="49" charset="-122"/>
                <a:ea typeface="仿宋" panose="02010609060101010101" pitchFamily="49" charset="-122"/>
              </a:rPr>
              <a:t>说，维持秩序、解决争论、选择权威领导人，仅仅是实现伦理共识和互利互惠的目标的技术性手段</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a:p>
            <a:endParaRPr lang="zh-CN" altLang="en-US" dirty="0"/>
          </a:p>
        </p:txBody>
      </p:sp>
    </p:spTree>
    <p:extLst>
      <p:ext uri="{BB962C8B-B14F-4D97-AF65-F5344CB8AC3E}">
        <p14:creationId xmlns:p14="http://schemas.microsoft.com/office/powerpoint/2010/main" val="241030897"/>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标题 1"/>
          <p:cNvSpPr>
            <a:spLocks noGrp="1"/>
          </p:cNvSpPr>
          <p:nvPr>
            <p:ph type="title"/>
          </p:nvPr>
        </p:nvSpPr>
        <p:spPr/>
        <p:txBody>
          <a:bodyPr anchor="ctr"/>
          <a:lstStyle/>
          <a:p>
            <a:endParaRPr lang="zh-CN" altLang="en-US"/>
          </a:p>
        </p:txBody>
      </p:sp>
      <p:sp>
        <p:nvSpPr>
          <p:cNvPr id="160770" name="内容占位符 2"/>
          <p:cNvSpPr>
            <a:spLocks noGrp="1"/>
          </p:cNvSpPr>
          <p:nvPr>
            <p:ph idx="1"/>
          </p:nvPr>
        </p:nvSpPr>
        <p:spPr/>
        <p:txBody>
          <a:bodyPr anchor="t"/>
          <a:lstStyle/>
          <a:p>
            <a:pPr>
              <a:lnSpc>
                <a:spcPct val="80000"/>
              </a:lnSpc>
            </a:pPr>
            <a:r>
              <a:rPr lang="zh-CN" altLang="en-US" dirty="0" smtClean="0">
                <a:latin typeface="仿宋" panose="02010609060101010101" charset="-122"/>
                <a:ea typeface="仿宋" panose="02010609060101010101" charset="-122"/>
                <a:sym typeface="+mn-ea"/>
              </a:rPr>
              <a:t>共同体</a:t>
            </a:r>
            <a:r>
              <a:rPr lang="en-US" altLang="zh-CN" dirty="0" smtClean="0">
                <a:latin typeface="仿宋" panose="02010609060101010101" charset="-122"/>
                <a:ea typeface="仿宋" panose="02010609060101010101" charset="-122"/>
                <a:sym typeface="+mn-ea"/>
              </a:rPr>
              <a:t>——</a:t>
            </a:r>
            <a:r>
              <a:rPr lang="zh-CN" altLang="en-US" dirty="0" smtClean="0">
                <a:latin typeface="仿宋" panose="02010609060101010101" charset="-122"/>
                <a:ea typeface="仿宋" panose="02010609060101010101" charset="-122"/>
                <a:sym typeface="+mn-ea"/>
              </a:rPr>
              <a:t>拥有伦理与利益的共同认识而形成的有规则的、稳定的、长期性的结合。</a:t>
            </a:r>
            <a:endParaRPr lang="zh-CN" altLang="en-US" dirty="0">
              <a:latin typeface="仿宋" panose="02010609060101010101" charset="-122"/>
              <a:ea typeface="仿宋" panose="02010609060101010101" charset="-122"/>
              <a:sym typeface="+mn-ea"/>
            </a:endParaRPr>
          </a:p>
          <a:p>
            <a:pPr>
              <a:lnSpc>
                <a:spcPct val="80000"/>
              </a:lnSpc>
            </a:pPr>
            <a:r>
              <a:rPr lang="zh-CN" altLang="en-US" dirty="0">
                <a:latin typeface="仿宋" panose="02010609060101010101" charset="-122"/>
                <a:ea typeface="仿宋" panose="02010609060101010101" charset="-122"/>
                <a:sym typeface="+mn-ea"/>
              </a:rPr>
              <a:t>维系共同体的</a:t>
            </a:r>
            <a:r>
              <a:rPr lang="en-US" altLang="zh-CN" dirty="0">
                <a:latin typeface="仿宋" panose="02010609060101010101" charset="-122"/>
                <a:ea typeface="仿宋" panose="02010609060101010101" charset="-122"/>
                <a:sym typeface="+mn-ea"/>
              </a:rPr>
              <a:t>3</a:t>
            </a:r>
            <a:r>
              <a:rPr lang="zh-CN" altLang="en-US" dirty="0">
                <a:latin typeface="仿宋" panose="02010609060101010101" charset="-122"/>
                <a:ea typeface="仿宋" panose="02010609060101010101" charset="-122"/>
                <a:sym typeface="+mn-ea"/>
              </a:rPr>
              <a:t>个因素是：</a:t>
            </a:r>
          </a:p>
          <a:p>
            <a:pPr>
              <a:lnSpc>
                <a:spcPct val="80000"/>
              </a:lnSpc>
            </a:pPr>
            <a:r>
              <a:rPr lang="en-US" altLang="zh-CN" dirty="0">
                <a:latin typeface="仿宋" panose="02010609060101010101" charset="-122"/>
                <a:ea typeface="仿宋" panose="02010609060101010101" charset="-122"/>
                <a:sym typeface="+mn-ea"/>
              </a:rPr>
              <a:t>(</a:t>
            </a:r>
            <a:r>
              <a:rPr lang="en-US" altLang="zh-CN" dirty="0" smtClean="0">
                <a:latin typeface="仿宋" panose="02010609060101010101" charset="-122"/>
                <a:ea typeface="仿宋" panose="02010609060101010101" charset="-122"/>
                <a:sym typeface="+mn-ea"/>
              </a:rPr>
              <a:t>1)</a:t>
            </a:r>
            <a:r>
              <a:rPr lang="zh-CN" altLang="en-US" dirty="0" smtClean="0">
                <a:latin typeface="仿宋" panose="02010609060101010101" charset="-122"/>
                <a:ea typeface="仿宋" panose="02010609060101010101" charset="-122"/>
                <a:sym typeface="+mn-ea"/>
              </a:rPr>
              <a:t>伦理共识、</a:t>
            </a:r>
            <a:endParaRPr lang="zh-CN" altLang="en-US" dirty="0">
              <a:latin typeface="仿宋" panose="02010609060101010101" charset="-122"/>
              <a:ea typeface="仿宋" panose="02010609060101010101" charset="-122"/>
              <a:sym typeface="+mn-ea"/>
            </a:endParaRPr>
          </a:p>
          <a:p>
            <a:pPr>
              <a:lnSpc>
                <a:spcPct val="80000"/>
              </a:lnSpc>
            </a:pPr>
            <a:r>
              <a:rPr lang="en-US" altLang="zh-CN" dirty="0">
                <a:latin typeface="仿宋" panose="02010609060101010101" charset="-122"/>
                <a:ea typeface="仿宋" panose="02010609060101010101" charset="-122"/>
                <a:sym typeface="+mn-ea"/>
              </a:rPr>
              <a:t>(2)</a:t>
            </a:r>
            <a:r>
              <a:rPr lang="zh-CN" altLang="en-US" dirty="0">
                <a:latin typeface="仿宋" panose="02010609060101010101" charset="-122"/>
                <a:ea typeface="仿宋" panose="02010609060101010101" charset="-122"/>
                <a:sym typeface="+mn-ea"/>
              </a:rPr>
              <a:t>互利互惠、</a:t>
            </a:r>
          </a:p>
          <a:p>
            <a:pPr>
              <a:lnSpc>
                <a:spcPct val="80000"/>
              </a:lnSpc>
            </a:pPr>
            <a:r>
              <a:rPr lang="en-US" altLang="zh-CN" dirty="0">
                <a:latin typeface="仿宋" panose="02010609060101010101" charset="-122"/>
                <a:ea typeface="仿宋" panose="02010609060101010101" charset="-122"/>
                <a:sym typeface="+mn-ea"/>
              </a:rPr>
              <a:t>(3)</a:t>
            </a:r>
            <a:r>
              <a:rPr lang="zh-CN" altLang="en-US" dirty="0">
                <a:latin typeface="仿宋" panose="02010609060101010101" charset="-122"/>
                <a:ea typeface="仿宋" panose="02010609060101010101" charset="-122"/>
                <a:sym typeface="+mn-ea"/>
              </a:rPr>
              <a:t>建立起能包容并能</a:t>
            </a:r>
            <a:r>
              <a:rPr lang="zh-CN" altLang="en-US" dirty="0" smtClean="0">
                <a:latin typeface="仿宋" panose="02010609060101010101" charset="-122"/>
                <a:ea typeface="仿宋" panose="02010609060101010101" charset="-122"/>
                <a:sym typeface="+mn-ea"/>
              </a:rPr>
              <a:t>反映伦理共识和</a:t>
            </a:r>
            <a:r>
              <a:rPr lang="zh-CN" altLang="en-US" dirty="0">
                <a:latin typeface="仿宋" panose="02010609060101010101" charset="-122"/>
                <a:ea typeface="仿宋" panose="02010609060101010101" charset="-122"/>
                <a:sym typeface="+mn-ea"/>
              </a:rPr>
              <a:t>互惠互利原则的政治机构</a:t>
            </a:r>
            <a:r>
              <a:rPr lang="zh-CN" altLang="en-US" dirty="0" smtClean="0">
                <a:latin typeface="仿宋" panose="02010609060101010101" charset="-122"/>
                <a:ea typeface="仿宋" panose="02010609060101010101" charset="-122"/>
                <a:sym typeface="+mn-ea"/>
              </a:rPr>
              <a:t>。</a:t>
            </a:r>
            <a:endParaRPr lang="zh-CN" altLang="en-US" dirty="0">
              <a:latin typeface="仿宋" panose="02010609060101010101" charset="-122"/>
              <a:ea typeface="仿宋" panose="02010609060101010101" charset="-122"/>
              <a:sym typeface="+mn-ea"/>
            </a:endParaRPr>
          </a:p>
          <a:p>
            <a:pPr>
              <a:lnSpc>
                <a:spcPct val="80000"/>
              </a:lnSpc>
            </a:pPr>
            <a:endParaRPr lang="zh-CN" altLang="en-US" dirty="0">
              <a:latin typeface="仿宋" panose="02010609060101010101" charset="-122"/>
              <a:ea typeface="仿宋" panose="02010609060101010101" charset="-122"/>
              <a:sym typeface="+mn-ea"/>
            </a:endParaRPr>
          </a:p>
        </p:txBody>
      </p:sp>
    </p:spTree>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标题 1"/>
          <p:cNvSpPr>
            <a:spLocks noGrp="1"/>
          </p:cNvSpPr>
          <p:nvPr>
            <p:ph type="title"/>
          </p:nvPr>
        </p:nvSpPr>
        <p:spPr/>
        <p:txBody>
          <a:bodyPr anchor="ctr"/>
          <a:lstStyle/>
          <a:p>
            <a:endParaRPr lang="zh-CN" altLang="en-US"/>
          </a:p>
        </p:txBody>
      </p:sp>
      <p:sp>
        <p:nvSpPr>
          <p:cNvPr id="162818" name="内容占位符 2"/>
          <p:cNvSpPr>
            <a:spLocks noGrp="1"/>
          </p:cNvSpPr>
          <p:nvPr>
            <p:ph idx="1"/>
          </p:nvPr>
        </p:nvSpPr>
        <p:spPr/>
        <p:txBody>
          <a:bodyPr anchor="t"/>
          <a:lstStyle/>
          <a:p>
            <a:pPr>
              <a:lnSpc>
                <a:spcPct val="80000"/>
              </a:lnSpc>
            </a:pPr>
            <a:r>
              <a:rPr lang="zh-CN" altLang="en-US" b="1" dirty="0">
                <a:latin typeface="仿宋" panose="02010609060101010101" charset="-122"/>
                <a:ea typeface="仿宋" panose="02010609060101010101" charset="-122"/>
                <a:sym typeface="+mn-ea"/>
              </a:rPr>
              <a:t>高水平政治制度的标准</a:t>
            </a:r>
            <a:r>
              <a:rPr lang="zh-CN" altLang="en-US" b="1" dirty="0" smtClean="0">
                <a:latin typeface="仿宋" panose="02010609060101010101" charset="-122"/>
                <a:ea typeface="仿宋" panose="02010609060101010101" charset="-122"/>
                <a:sym typeface="+mn-ea"/>
              </a:rPr>
              <a:t>？</a:t>
            </a:r>
            <a:endParaRPr lang="en-US" altLang="zh-CN" b="1" dirty="0" smtClean="0">
              <a:latin typeface="仿宋" panose="02010609060101010101" charset="-122"/>
              <a:ea typeface="仿宋" panose="02010609060101010101" charset="-122"/>
              <a:sym typeface="+mn-ea"/>
            </a:endParaRPr>
          </a:p>
          <a:p>
            <a:pPr>
              <a:lnSpc>
                <a:spcPct val="80000"/>
              </a:lnSpc>
            </a:pPr>
            <a:endParaRPr lang="zh-CN" altLang="en-US" b="1" dirty="0">
              <a:latin typeface="仿宋" panose="02010609060101010101" charset="-122"/>
              <a:ea typeface="仿宋" panose="02010609060101010101" charset="-122"/>
              <a:sym typeface="+mn-ea"/>
            </a:endParaRPr>
          </a:p>
          <a:p>
            <a:pPr>
              <a:lnSpc>
                <a:spcPct val="80000"/>
              </a:lnSpc>
            </a:pPr>
            <a:r>
              <a:rPr lang="zh-CN" altLang="en-US" dirty="0" smtClean="0">
                <a:latin typeface="仿宋" panose="02010609060101010101" charset="-122"/>
                <a:ea typeface="仿宋" panose="02010609060101010101" charset="-122"/>
                <a:sym typeface="+mn-ea"/>
              </a:rPr>
              <a:t>（</a:t>
            </a:r>
            <a:r>
              <a:rPr lang="en-US" altLang="x-none" dirty="0">
                <a:latin typeface="仿宋" panose="02010609060101010101" charset="-122"/>
                <a:ea typeface="仿宋" panose="02010609060101010101" charset="-122"/>
                <a:sym typeface="+mn-ea"/>
              </a:rPr>
              <a:t>1</a:t>
            </a:r>
            <a:r>
              <a:rPr lang="zh-CN" altLang="en-US" dirty="0" smtClean="0">
                <a:latin typeface="仿宋" panose="02010609060101010101" charset="-122"/>
                <a:ea typeface="仿宋" panose="02010609060101010101" charset="-122"/>
                <a:sym typeface="+mn-ea"/>
              </a:rPr>
              <a:t>）人民对政治制度的合法性具有高度的共识；公民和政治领导人对社会的公共利益以及政权建立的基本原则也有共同的观点；</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a:t>
            </a:r>
            <a:r>
              <a:rPr lang="en-US" altLang="x-none" dirty="0">
                <a:latin typeface="仿宋" panose="02010609060101010101" charset="-122"/>
                <a:ea typeface="仿宋" panose="02010609060101010101" charset="-122"/>
                <a:sym typeface="+mn-ea"/>
              </a:rPr>
              <a:t>2</a:t>
            </a:r>
            <a:r>
              <a:rPr lang="zh-CN" altLang="en-US" dirty="0">
                <a:latin typeface="仿宋" panose="02010609060101010101" charset="-122"/>
                <a:ea typeface="仿宋" panose="02010609060101010101" charset="-122"/>
                <a:sym typeface="+mn-ea"/>
              </a:rPr>
              <a:t>）高效率的行政系统；</a:t>
            </a:r>
            <a:endParaRPr lang="zh-CN" altLang="en-US" dirty="0">
              <a:latin typeface="仿宋" panose="02010609060101010101" charset="-122"/>
              <a:ea typeface="仿宋" panose="02010609060101010101" charset="-122"/>
            </a:endParaRPr>
          </a:p>
          <a:p>
            <a:pPr>
              <a:lnSpc>
                <a:spcPct val="80000"/>
              </a:lnSpc>
            </a:pPr>
            <a:r>
              <a:rPr lang="en-US" altLang="x-none" dirty="0">
                <a:latin typeface="仿宋" panose="02010609060101010101" charset="-122"/>
                <a:ea typeface="仿宋" panose="02010609060101010101" charset="-122"/>
                <a:sym typeface="+mn-ea"/>
              </a:rPr>
              <a:t>（3</a:t>
            </a:r>
            <a:r>
              <a:rPr lang="zh-CN" altLang="en-US" dirty="0">
                <a:latin typeface="仿宋" panose="02010609060101010101" charset="-122"/>
                <a:ea typeface="仿宋" panose="02010609060101010101" charset="-122"/>
                <a:sym typeface="+mn-ea"/>
              </a:rPr>
              <a:t>）</a:t>
            </a:r>
            <a:r>
              <a:rPr lang="en-US" altLang="x-none" dirty="0">
                <a:latin typeface="仿宋" panose="02010609060101010101" charset="-122"/>
                <a:ea typeface="仿宋" panose="02010609060101010101" charset="-122"/>
                <a:sym typeface="+mn-ea"/>
              </a:rPr>
              <a:t>组织良好的政党</a:t>
            </a:r>
            <a:r>
              <a:rPr lang="zh-CN" altLang="en-US" dirty="0">
                <a:latin typeface="仿宋" panose="02010609060101010101" charset="-122"/>
                <a:ea typeface="仿宋" panose="02010609060101010101" charset="-122"/>
                <a:sym typeface="+mn-ea"/>
              </a:rPr>
              <a:t>；</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a:t>
            </a:r>
            <a:r>
              <a:rPr lang="en-US" altLang="x-none" dirty="0">
                <a:latin typeface="仿宋" panose="02010609060101010101" charset="-122"/>
                <a:ea typeface="仿宋" panose="02010609060101010101" charset="-122"/>
                <a:sym typeface="+mn-ea"/>
              </a:rPr>
              <a:t>4</a:t>
            </a:r>
            <a:r>
              <a:rPr lang="zh-CN" altLang="en-US" dirty="0">
                <a:latin typeface="仿宋" panose="02010609060101010101" charset="-122"/>
                <a:ea typeface="仿宋" panose="02010609060101010101" charset="-122"/>
                <a:sym typeface="+mn-ea"/>
              </a:rPr>
              <a:t>）人民对公共事务的普遍参与；</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a:t>
            </a:r>
            <a:r>
              <a:rPr lang="en-US" altLang="x-none" dirty="0">
                <a:latin typeface="仿宋" panose="02010609060101010101" charset="-122"/>
                <a:ea typeface="仿宋" panose="02010609060101010101" charset="-122"/>
                <a:sym typeface="+mn-ea"/>
              </a:rPr>
              <a:t>5</a:t>
            </a:r>
            <a:r>
              <a:rPr lang="zh-CN" altLang="en-US" dirty="0">
                <a:latin typeface="仿宋" panose="02010609060101010101" charset="-122"/>
                <a:ea typeface="仿宋" panose="02010609060101010101" charset="-122"/>
                <a:sym typeface="+mn-ea"/>
              </a:rPr>
              <a:t>）文职官员控制军人的有效的制度；</a:t>
            </a:r>
            <a:endParaRPr lang="zh-CN" altLang="en-US" dirty="0">
              <a:latin typeface="仿宋" panose="02010609060101010101" charset="-122"/>
              <a:ea typeface="仿宋" panose="02010609060101010101" charset="-122"/>
            </a:endParaRPr>
          </a:p>
          <a:p>
            <a:pPr>
              <a:lnSpc>
                <a:spcPct val="80000"/>
              </a:lnSpc>
            </a:pPr>
            <a:r>
              <a:rPr lang="en-US" altLang="x-none" dirty="0">
                <a:latin typeface="仿宋" panose="02010609060101010101" charset="-122"/>
                <a:ea typeface="仿宋" panose="02010609060101010101" charset="-122"/>
                <a:sym typeface="+mn-ea"/>
              </a:rPr>
              <a:t>（6</a:t>
            </a:r>
            <a:r>
              <a:rPr lang="zh-CN" altLang="en-US" dirty="0" smtClean="0">
                <a:latin typeface="仿宋" panose="02010609060101010101" charset="-122"/>
                <a:ea typeface="仿宋" panose="02010609060101010101" charset="-122"/>
                <a:sym typeface="+mn-ea"/>
              </a:rPr>
              <a:t>）</a:t>
            </a:r>
            <a:r>
              <a:rPr lang="en-US" altLang="x-none" dirty="0" err="1" smtClean="0">
                <a:latin typeface="仿宋" panose="02010609060101010101" charset="-122"/>
                <a:ea typeface="仿宋" panose="02010609060101010101" charset="-122"/>
                <a:sym typeface="+mn-ea"/>
              </a:rPr>
              <a:t>经济</a:t>
            </a:r>
            <a:r>
              <a:rPr lang="zh-CN" altLang="en-US" dirty="0" smtClean="0">
                <a:latin typeface="仿宋" panose="02010609060101010101" charset="-122"/>
                <a:ea typeface="仿宋" panose="02010609060101010101" charset="-122"/>
                <a:sym typeface="+mn-ea"/>
              </a:rPr>
              <a:t>活动受政府管制；</a:t>
            </a:r>
            <a:endParaRPr lang="zh-CN" altLang="en-US" dirty="0">
              <a:latin typeface="仿宋" panose="02010609060101010101" charset="-122"/>
              <a:ea typeface="仿宋" panose="02010609060101010101" charset="-122"/>
            </a:endParaRPr>
          </a:p>
          <a:p>
            <a:pPr>
              <a:lnSpc>
                <a:spcPct val="80000"/>
              </a:lnSpc>
            </a:pPr>
            <a:r>
              <a:rPr lang="en-US" altLang="x-none" dirty="0">
                <a:latin typeface="仿宋" panose="02010609060101010101" charset="-122"/>
                <a:ea typeface="仿宋" panose="02010609060101010101" charset="-122"/>
                <a:sym typeface="+mn-ea"/>
              </a:rPr>
              <a:t>（7</a:t>
            </a:r>
            <a:r>
              <a:rPr lang="zh-CN" altLang="en-US" dirty="0">
                <a:latin typeface="仿宋" panose="02010609060101010101" charset="-122"/>
                <a:ea typeface="仿宋" panose="02010609060101010101" charset="-122"/>
                <a:sym typeface="+mn-ea"/>
              </a:rPr>
              <a:t>）</a:t>
            </a:r>
            <a:r>
              <a:rPr lang="en-US" altLang="x-none" dirty="0">
                <a:latin typeface="仿宋" panose="02010609060101010101" charset="-122"/>
                <a:ea typeface="仿宋" panose="02010609060101010101" charset="-122"/>
                <a:sym typeface="+mn-ea"/>
              </a:rPr>
              <a:t>调节权力继承和控制政治冲突的合理有效的程序</a:t>
            </a:r>
            <a:r>
              <a:rPr lang="zh-CN" altLang="en-US" dirty="0">
                <a:latin typeface="仿宋" panose="02010609060101010101" charset="-122"/>
                <a:ea typeface="仿宋" panose="02010609060101010101" charset="-122"/>
                <a:sym typeface="+mn-ea"/>
              </a:rPr>
              <a:t>。</a:t>
            </a:r>
          </a:p>
          <a:p>
            <a:pPr>
              <a:lnSpc>
                <a:spcPct val="80000"/>
              </a:lnSpc>
            </a:pPr>
            <a:endParaRPr lang="zh-CN" altLang="en-US" dirty="0">
              <a:latin typeface="仿宋" panose="02010609060101010101" charset="-122"/>
              <a:ea typeface="仿宋" panose="02010609060101010101" charset="-122"/>
              <a:sym typeface="+mn-ea"/>
            </a:endParaRPr>
          </a:p>
          <a:p>
            <a:pPr>
              <a:lnSpc>
                <a:spcPct val="80000"/>
              </a:lnSpc>
            </a:pPr>
            <a:endParaRPr lang="zh-CN" altLang="en-US" dirty="0">
              <a:latin typeface="仿宋" panose="02010609060101010101" charset="-122"/>
              <a:ea typeface="仿宋" panose="02010609060101010101" charset="-122"/>
              <a:sym typeface="+mn-ea"/>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标题 1"/>
          <p:cNvSpPr>
            <a:spLocks noGrp="1"/>
          </p:cNvSpPr>
          <p:nvPr>
            <p:ph type="title"/>
          </p:nvPr>
        </p:nvSpPr>
        <p:spPr/>
        <p:txBody>
          <a:bodyPr anchor="ctr"/>
          <a:lstStyle/>
          <a:p>
            <a:endParaRPr lang="zh-CN" altLang="en-US"/>
          </a:p>
        </p:txBody>
      </p:sp>
      <p:sp>
        <p:nvSpPr>
          <p:cNvPr id="163842"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sym typeface="+mn-ea"/>
              </a:rPr>
              <a:t>中国政治制度是强有力的吗？</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政治制度有其伦理的面向。一个政治制度衰弱的社会，无力遏阻私欲横流。</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没有强有力的政治制度，社会就欠缺可以界定及实现其共同利益的方法。因此，创造政治制度的能力，也可以说就是创造公共利益的能力。</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目前中国问题，普遍性的思维定式是一切都通过经济的方式去解决。</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更理性的是：政治方式的解决路径更具有根本性和普遍性！ </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普遍政治化是现代社会的特征</a:t>
            </a:r>
            <a:r>
              <a:rPr lang="zh-CN" altLang="en-US" dirty="0" smtClean="0">
                <a:latin typeface="仿宋" panose="02010609060101010101" charset="-122"/>
                <a:ea typeface="仿宋" panose="02010609060101010101" charset="-122"/>
                <a:sym typeface="+mn-ea"/>
              </a:rPr>
              <a:t>。</a:t>
            </a:r>
            <a:endParaRPr lang="en-US" altLang="zh-CN" dirty="0" smtClean="0">
              <a:latin typeface="仿宋" panose="02010609060101010101" charset="-122"/>
              <a:ea typeface="仿宋" panose="02010609060101010101" charset="-122"/>
              <a:sym typeface="+mn-ea"/>
            </a:endParaRPr>
          </a:p>
          <a:p>
            <a:r>
              <a:rPr lang="zh-CN" altLang="en-US" dirty="0" smtClean="0">
                <a:latin typeface="仿宋" panose="02010609060101010101" charset="-122"/>
                <a:ea typeface="仿宋" panose="02010609060101010101" charset="-122"/>
                <a:sym typeface="+mn-ea"/>
              </a:rPr>
              <a:t>高度</a:t>
            </a:r>
            <a:r>
              <a:rPr lang="zh-CN" altLang="en-US" dirty="0">
                <a:latin typeface="仿宋" panose="02010609060101010101" charset="-122"/>
                <a:ea typeface="仿宋" panose="02010609060101010101" charset="-122"/>
                <a:sym typeface="+mn-ea"/>
              </a:rPr>
              <a:t>发达的政治体制，马克思给出的标准是：超越社会特殊要素“是真正的普遍东西</a:t>
            </a:r>
            <a:r>
              <a:rPr lang="zh-CN" altLang="en-US" dirty="0" smtClean="0">
                <a:latin typeface="仿宋" panose="02010609060101010101" charset="-122"/>
                <a:ea typeface="仿宋" panose="02010609060101010101" charset="-122"/>
                <a:sym typeface="+mn-ea"/>
              </a:rPr>
              <a:t>”</a:t>
            </a:r>
            <a:r>
              <a:rPr lang="zh-CN" altLang="en-US" dirty="0">
                <a:latin typeface="仿宋" panose="02010609060101010101" charset="-122"/>
                <a:ea typeface="仿宋" panose="02010609060101010101" charset="-122"/>
                <a:sym typeface="+mn-ea"/>
              </a:rPr>
              <a:t>。</a:t>
            </a:r>
            <a:r>
              <a:rPr lang="zh-CN" altLang="en-US" dirty="0" smtClean="0">
                <a:latin typeface="仿宋" panose="02010609060101010101" charset="-122"/>
                <a:ea typeface="仿宋" panose="02010609060101010101" charset="-122"/>
                <a:sym typeface="+mn-ea"/>
              </a:rPr>
              <a:t>公共</a:t>
            </a:r>
            <a:r>
              <a:rPr lang="zh-CN" altLang="en-US" dirty="0">
                <a:latin typeface="仿宋" panose="02010609060101010101" charset="-122"/>
                <a:ea typeface="仿宋" panose="02010609060101010101" charset="-122"/>
                <a:sym typeface="+mn-ea"/>
              </a:rPr>
              <a:t>事务本身成了每个个体的普遍事务，政治职能成为他的普遍职能。</a:t>
            </a:r>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标题 1"/>
          <p:cNvSpPr>
            <a:spLocks noGrp="1"/>
          </p:cNvSpPr>
          <p:nvPr>
            <p:ph type="title"/>
          </p:nvPr>
        </p:nvSpPr>
        <p:spPr/>
        <p:txBody>
          <a:bodyPr anchor="ctr"/>
          <a:lstStyle/>
          <a:p>
            <a:endParaRPr lang="zh-CN" altLang="en-US"/>
          </a:p>
        </p:txBody>
      </p:sp>
      <p:sp>
        <p:nvSpPr>
          <p:cNvPr id="164866" name="内容占位符 2"/>
          <p:cNvSpPr>
            <a:spLocks noGrp="1"/>
          </p:cNvSpPr>
          <p:nvPr>
            <p:ph idx="1"/>
          </p:nvPr>
        </p:nvSpPr>
        <p:spPr/>
        <p:txBody>
          <a:bodyPr anchor="t"/>
          <a:lstStyle/>
          <a:p>
            <a:r>
              <a:rPr lang="zh-CN" altLang="en-US" sz="2800" b="1" dirty="0">
                <a:latin typeface="仿宋" panose="02010609060101010101" charset="-122"/>
                <a:ea typeface="仿宋" panose="02010609060101010101" charset="-122"/>
                <a:sym typeface="+mn-ea"/>
              </a:rPr>
              <a:t>政治体制改革与民主制度</a:t>
            </a:r>
          </a:p>
          <a:p>
            <a:endParaRPr lang="en-US" altLang="zh-CN" dirty="0" smtClean="0">
              <a:latin typeface="仿宋" panose="02010609060101010101" charset="-122"/>
              <a:ea typeface="仿宋" panose="02010609060101010101" charset="-122"/>
              <a:sym typeface="+mn-ea"/>
            </a:endParaRPr>
          </a:p>
          <a:p>
            <a:r>
              <a:rPr lang="zh-CN" altLang="en-US" dirty="0" smtClean="0">
                <a:latin typeface="仿宋" panose="02010609060101010101" charset="-122"/>
                <a:ea typeface="仿宋" panose="02010609060101010101" charset="-122"/>
                <a:sym typeface="+mn-ea"/>
              </a:rPr>
              <a:t>政治</a:t>
            </a:r>
            <a:r>
              <a:rPr lang="zh-CN" altLang="en-US" dirty="0">
                <a:latin typeface="仿宋" panose="02010609060101010101" charset="-122"/>
                <a:ea typeface="仿宋" panose="02010609060101010101" charset="-122"/>
                <a:sym typeface="+mn-ea"/>
              </a:rPr>
              <a:t>制度的形式或者类型：</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民主、极权、威权</a:t>
            </a:r>
          </a:p>
          <a:p>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极权</a:t>
            </a:r>
            <a:r>
              <a:rPr lang="en-US" altLang="x-none" dirty="0" err="1" smtClean="0">
                <a:latin typeface="仿宋" panose="02010609060101010101" charset="-122"/>
                <a:ea typeface="仿宋" panose="02010609060101010101" charset="-122"/>
                <a:sym typeface="+mn-ea"/>
              </a:rPr>
              <a:t>政府</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一个政党掌握所有政治的、经济的、军事的和司法的权力。国家调节和集中利用资源，并由此对经济生活进行管制；</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这个政党试图重新组织社会、决定社会的价值观。对政治生活和思想进行管制；</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它还控制公民的偏好，监视他们的行动和限制他们的自由等方式来干预公民个人生活 ；</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强调大众的积极参与，而且还特地为该体制的成功激发热情。</a:t>
            </a:r>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标题 1"/>
          <p:cNvSpPr>
            <a:spLocks noGrp="1"/>
          </p:cNvSpPr>
          <p:nvPr>
            <p:ph type="title"/>
          </p:nvPr>
        </p:nvSpPr>
        <p:spPr/>
        <p:txBody>
          <a:bodyPr anchor="ctr"/>
          <a:lstStyle/>
          <a:p>
            <a:endParaRPr lang="zh-CN" altLang="en-US"/>
          </a:p>
        </p:txBody>
      </p:sp>
      <p:sp>
        <p:nvSpPr>
          <p:cNvPr id="165890" name="内容占位符 2"/>
          <p:cNvSpPr>
            <a:spLocks noGrp="1"/>
          </p:cNvSpPr>
          <p:nvPr>
            <p:ph idx="1"/>
          </p:nvPr>
        </p:nvSpPr>
        <p:spPr/>
        <p:txBody>
          <a:bodyPr anchor="t"/>
          <a:lstStyle/>
          <a:p>
            <a:pPr>
              <a:lnSpc>
                <a:spcPct val="80000"/>
              </a:lnSpc>
            </a:pPr>
            <a:r>
              <a:rPr lang="zh-CN" altLang="en-US" dirty="0">
                <a:latin typeface="仿宋" panose="02010609060101010101" charset="-122"/>
                <a:ea typeface="仿宋" panose="02010609060101010101" charset="-122"/>
                <a:sym typeface="+mn-ea"/>
              </a:rPr>
              <a:t>威权</a:t>
            </a:r>
            <a:r>
              <a:rPr lang="en-US" altLang="x-none" dirty="0">
                <a:latin typeface="仿宋" panose="02010609060101010101" charset="-122"/>
                <a:ea typeface="仿宋" panose="02010609060101010101" charset="-122"/>
                <a:sym typeface="+mn-ea"/>
              </a:rPr>
              <a:t>政府</a:t>
            </a:r>
          </a:p>
          <a:p>
            <a:pPr>
              <a:lnSpc>
                <a:spcPct val="80000"/>
              </a:lnSpc>
            </a:pP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威权依靠政治强力和暴力来统治。 </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权力由一个小团体行使，很少有大众输入；</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威权政府一般并不试图控制人类活动的每个方面。许多经济的、社会的、宗教的、文化的和家庭的事务都取决于个人；</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一般很少兜售坚定的意识形态；</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威权主义把社会看作是一个等级组织，一个在单一统治者或单一统治集体领导下的特殊的支配链。</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支配、服从和秩序高于自由、同意和参与的价值。</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中国问题：世界上所有威权体制，政治强人退场之后，威权体制无法运转。中国已经没有政治强人，威权体制面临难继续运转的困境。</a:t>
            </a:r>
            <a:endParaRPr lang="zh-CN" altLang="en-US" dirty="0">
              <a:latin typeface="仿宋" panose="02010609060101010101" charset="-122"/>
              <a:ea typeface="仿宋" panose="02010609060101010101" charset="-122"/>
            </a:endParaRPr>
          </a:p>
          <a:p>
            <a:pPr>
              <a:lnSpc>
                <a:spcPct val="80000"/>
              </a:lnSpc>
            </a:pPr>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800" b="1" dirty="0" smtClean="0">
                <a:latin typeface="仿宋" panose="02010609060101010101" pitchFamily="49" charset="-122"/>
                <a:ea typeface="仿宋" panose="02010609060101010101" pitchFamily="49" charset="-122"/>
              </a:rPr>
              <a:t>民主</a:t>
            </a:r>
            <a:endParaRPr lang="en-US" altLang="zh-CN" sz="2800" b="1" dirty="0" smtClean="0">
              <a:latin typeface="仿宋" panose="02010609060101010101" pitchFamily="49" charset="-122"/>
              <a:ea typeface="仿宋" panose="02010609060101010101" pitchFamily="49" charset="-122"/>
            </a:endParaRPr>
          </a:p>
          <a:p>
            <a:r>
              <a:rPr lang="zh-CN" altLang="en-US" sz="2000" dirty="0" smtClean="0">
                <a:latin typeface="仿宋" panose="02010609060101010101" pitchFamily="49" charset="-122"/>
                <a:ea typeface="仿宋" panose="02010609060101010101" pitchFamily="49" charset="-122"/>
              </a:rPr>
              <a:t>中国</a:t>
            </a:r>
            <a:r>
              <a:rPr lang="zh-CN" altLang="en-US" sz="2000" dirty="0">
                <a:latin typeface="仿宋" panose="02010609060101010101" pitchFamily="49" charset="-122"/>
                <a:ea typeface="仿宋" panose="02010609060101010101" pitchFamily="49" charset="-122"/>
              </a:rPr>
              <a:t>文化传统中，从来没有产生过民主思想，更谈不上民主制度的实践</a:t>
            </a:r>
            <a:r>
              <a:rPr lang="zh-CN" altLang="en-US" sz="2000" dirty="0" smtClean="0">
                <a:latin typeface="仿宋" panose="02010609060101010101" pitchFamily="49" charset="-122"/>
                <a:ea typeface="仿宋" panose="02010609060101010101" pitchFamily="49" charset="-122"/>
              </a:rPr>
              <a:t>。</a:t>
            </a:r>
            <a:endParaRPr lang="en-US" altLang="zh-CN" sz="2000" dirty="0" smtClean="0">
              <a:latin typeface="仿宋" panose="02010609060101010101" pitchFamily="49" charset="-122"/>
              <a:ea typeface="仿宋" panose="02010609060101010101" pitchFamily="49" charset="-122"/>
            </a:endParaRPr>
          </a:p>
          <a:p>
            <a:r>
              <a:rPr lang="zh-CN" altLang="en-US" sz="2000" dirty="0" smtClean="0">
                <a:latin typeface="仿宋" panose="02010609060101010101" pitchFamily="49" charset="-122"/>
                <a:ea typeface="仿宋" panose="02010609060101010101" pitchFamily="49" charset="-122"/>
              </a:rPr>
              <a:t>中国</a:t>
            </a:r>
            <a:r>
              <a:rPr lang="zh-CN" altLang="en-US" sz="2000" dirty="0">
                <a:latin typeface="仿宋" panose="02010609060101010101" pitchFamily="49" charset="-122"/>
                <a:ea typeface="仿宋" panose="02010609060101010101" pitchFamily="49" charset="-122"/>
              </a:rPr>
              <a:t>古代的“民本”思想，其涵义为尊重民意，并有“水能载舟，亦能覆舟”，得民心者，得天下之说</a:t>
            </a:r>
            <a:r>
              <a:rPr lang="zh-CN" altLang="en-US" sz="2000" dirty="0" smtClean="0">
                <a:latin typeface="仿宋" panose="02010609060101010101" pitchFamily="49" charset="-122"/>
                <a:ea typeface="仿宋" panose="02010609060101010101" pitchFamily="49" charset="-122"/>
              </a:rPr>
              <a:t>。</a:t>
            </a:r>
            <a:endParaRPr lang="en-US" altLang="zh-CN" sz="2000" dirty="0" smtClean="0">
              <a:latin typeface="仿宋" panose="02010609060101010101" pitchFamily="49" charset="-122"/>
              <a:ea typeface="仿宋" panose="02010609060101010101" pitchFamily="49" charset="-122"/>
            </a:endParaRPr>
          </a:p>
          <a:p>
            <a:r>
              <a:rPr lang="zh-CN" altLang="en-US" sz="2000" dirty="0" smtClean="0">
                <a:latin typeface="仿宋" panose="02010609060101010101" pitchFamily="49" charset="-122"/>
                <a:ea typeface="仿宋" panose="02010609060101010101" pitchFamily="49" charset="-122"/>
              </a:rPr>
              <a:t>但是，只</a:t>
            </a:r>
            <a:r>
              <a:rPr lang="zh-CN" altLang="en-US" sz="2000" dirty="0">
                <a:latin typeface="仿宋" panose="02010609060101010101" pitchFamily="49" charset="-122"/>
                <a:ea typeface="仿宋" panose="02010609060101010101" pitchFamily="49" charset="-122"/>
              </a:rPr>
              <a:t>知重民意，而不知通过制度建立一套秩序，使民意能切实表达──如议会组织的构想。</a:t>
            </a:r>
          </a:p>
          <a:p>
            <a:r>
              <a:rPr lang="zh-CN" altLang="en-US" sz="2000" dirty="0" smtClean="0">
                <a:latin typeface="仿宋" panose="02010609060101010101" pitchFamily="49" charset="-122"/>
                <a:ea typeface="仿宋" panose="02010609060101010101" pitchFamily="49" charset="-122"/>
              </a:rPr>
              <a:t>“民本”</a:t>
            </a:r>
            <a:r>
              <a:rPr lang="zh-CN" altLang="en-US" sz="2000" dirty="0">
                <a:latin typeface="仿宋" panose="02010609060101010101" pitchFamily="49" charset="-122"/>
                <a:ea typeface="仿宋" panose="02010609060101010101" pitchFamily="49" charset="-122"/>
              </a:rPr>
              <a:t>思想， 实质是一种道德规范。 故“民”所以为“本”，是因道德上对民有尊重，落在政治结构里，民是否为本，则全靠君主自身的觉悟，君主有无此觉悟，人民则管不着，因为他只对自己的良知负责</a:t>
            </a:r>
            <a:r>
              <a:rPr lang="zh-CN" altLang="en-US" sz="2000" dirty="0" smtClean="0">
                <a:latin typeface="仿宋" panose="02010609060101010101" pitchFamily="49" charset="-122"/>
                <a:ea typeface="仿宋" panose="02010609060101010101" pitchFamily="49" charset="-122"/>
              </a:rPr>
              <a:t>。</a:t>
            </a:r>
            <a:endParaRPr lang="en-US" altLang="zh-CN" sz="2000" dirty="0" smtClean="0">
              <a:latin typeface="仿宋" panose="02010609060101010101" pitchFamily="49" charset="-122"/>
              <a:ea typeface="仿宋" panose="02010609060101010101" pitchFamily="49" charset="-122"/>
            </a:endParaRPr>
          </a:p>
          <a:p>
            <a:r>
              <a:rPr lang="zh-CN" altLang="en-US" sz="2000" dirty="0" smtClean="0">
                <a:latin typeface="仿宋" panose="02010609060101010101" pitchFamily="49" charset="-122"/>
                <a:ea typeface="仿宋" panose="02010609060101010101" pitchFamily="49" charset="-122"/>
              </a:rPr>
              <a:t>民主</a:t>
            </a:r>
            <a:r>
              <a:rPr lang="zh-CN" altLang="en-US" sz="2000" dirty="0">
                <a:latin typeface="仿宋" panose="02010609060101010101" pitchFamily="49" charset="-122"/>
                <a:ea typeface="仿宋" panose="02010609060101010101" pitchFamily="49" charset="-122"/>
              </a:rPr>
              <a:t>则不然，民主的最大特色，是通过竞争和参与性的制度安排，使得掌握公共权力的政府必须对人民负责</a:t>
            </a:r>
            <a:r>
              <a:rPr lang="zh-CN" altLang="en-US" sz="2000" dirty="0" smtClean="0">
                <a:latin typeface="仿宋" panose="02010609060101010101" pitchFamily="49" charset="-122"/>
                <a:ea typeface="仿宋" panose="02010609060101010101" pitchFamily="49" charset="-122"/>
              </a:rPr>
              <a:t>。</a:t>
            </a:r>
            <a:endParaRPr lang="en-US" altLang="zh-CN" sz="2000" dirty="0" smtClean="0">
              <a:latin typeface="仿宋" panose="02010609060101010101" pitchFamily="49" charset="-122"/>
              <a:ea typeface="仿宋" panose="02010609060101010101" pitchFamily="49" charset="-122"/>
            </a:endParaRPr>
          </a:p>
          <a:p>
            <a:r>
              <a:rPr lang="zh-CN" altLang="en-US" sz="2000" dirty="0" smtClean="0">
                <a:latin typeface="仿宋" panose="02010609060101010101" pitchFamily="49" charset="-122"/>
                <a:ea typeface="仿宋" panose="02010609060101010101" pitchFamily="49" charset="-122"/>
              </a:rPr>
              <a:t>民</a:t>
            </a:r>
            <a:r>
              <a:rPr lang="zh-CN" altLang="en-US" sz="2000" dirty="0">
                <a:latin typeface="仿宋" panose="02010609060101010101" pitchFamily="49" charset="-122"/>
                <a:ea typeface="仿宋" panose="02010609060101010101" pitchFamily="49" charset="-122"/>
              </a:rPr>
              <a:t>本是权力的根源在君；民主是权力的根源在民</a:t>
            </a:r>
            <a:r>
              <a:rPr lang="zh-CN" altLang="en-US" sz="2000" dirty="0" smtClean="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5481553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8193"/>
          <p:cNvSpPr>
            <a:spLocks noGrp="1"/>
          </p:cNvSpPr>
          <p:nvPr>
            <p:ph type="title"/>
          </p:nvPr>
        </p:nvSpPr>
        <p:spPr/>
        <p:txBody>
          <a:bodyPr anchor="ctr"/>
          <a:lstStyle/>
          <a:p>
            <a:endParaRPr lang="zh-CN" altLang="en-US"/>
          </a:p>
        </p:txBody>
      </p:sp>
      <p:sp>
        <p:nvSpPr>
          <p:cNvPr id="8194" name="文本占位符 8194"/>
          <p:cNvSpPr>
            <a:spLocks noGrp="1"/>
          </p:cNvSpPr>
          <p:nvPr>
            <p:ph idx="1"/>
          </p:nvPr>
        </p:nvSpPr>
        <p:spPr/>
        <p:txBody>
          <a:bodyPr anchor="t"/>
          <a:lstStyle/>
          <a:p>
            <a:pPr>
              <a:lnSpc>
                <a:spcPct val="70000"/>
              </a:lnSpc>
            </a:pPr>
            <a:endParaRPr lang="zh-CN" altLang="en-US" sz="2400" dirty="0">
              <a:latin typeface="仿宋" panose="02010609060101010101" charset="-122"/>
              <a:ea typeface="仿宋" panose="02010609060101010101" charset="-122"/>
            </a:endParaRPr>
          </a:p>
          <a:p>
            <a:pPr>
              <a:lnSpc>
                <a:spcPct val="70000"/>
              </a:lnSpc>
            </a:pPr>
            <a:r>
              <a:rPr lang="zh-CN" altLang="en-US" sz="2400" dirty="0">
                <a:latin typeface="仿宋" panose="02010609060101010101" charset="-122"/>
                <a:ea typeface="仿宋" panose="02010609060101010101" charset="-122"/>
              </a:rPr>
              <a:t>鸦片战争前的西方世界：</a:t>
            </a:r>
          </a:p>
          <a:p>
            <a:pPr>
              <a:lnSpc>
                <a:spcPct val="70000"/>
              </a:lnSpc>
            </a:pPr>
            <a:r>
              <a:rPr lang="zh-CN" altLang="en-US" sz="2400" dirty="0">
                <a:latin typeface="仿宋" panose="02010609060101010101" charset="-122"/>
                <a:ea typeface="仿宋" panose="02010609060101010101" charset="-122"/>
              </a:rPr>
              <a:t>经济学鼻祖亚当·斯密的《原富》完成于1776年(乾隆41年)；</a:t>
            </a:r>
          </a:p>
          <a:p>
            <a:pPr>
              <a:lnSpc>
                <a:spcPct val="70000"/>
              </a:lnSpc>
            </a:pPr>
            <a:r>
              <a:rPr lang="zh-CN" altLang="en-US" sz="2400" dirty="0">
                <a:latin typeface="仿宋" panose="02010609060101010101" charset="-122"/>
                <a:ea typeface="仿宋" panose="02010609060101010101" charset="-122"/>
              </a:rPr>
              <a:t>1769年，瓦特发明蒸汽机(乾隆3</a:t>
            </a:r>
            <a:r>
              <a:rPr lang="en-US" altLang="zh-CN" sz="2400" dirty="0">
                <a:latin typeface="仿宋" panose="02010609060101010101" charset="-122"/>
                <a:ea typeface="仿宋" panose="02010609060101010101" charset="-122"/>
              </a:rPr>
              <a:t>4</a:t>
            </a:r>
            <a:r>
              <a:rPr lang="zh-CN" altLang="en-US" sz="2400" dirty="0">
                <a:latin typeface="仿宋" panose="02010609060101010101" charset="-122"/>
                <a:ea typeface="仿宋" panose="02010609060101010101" charset="-122"/>
              </a:rPr>
              <a:t>年)；</a:t>
            </a:r>
          </a:p>
          <a:p>
            <a:pPr>
              <a:lnSpc>
                <a:spcPct val="70000"/>
              </a:lnSpc>
            </a:pPr>
            <a:r>
              <a:rPr lang="zh-CN" altLang="en-US" sz="2400" dirty="0">
                <a:latin typeface="仿宋" panose="02010609060101010101" charset="-122"/>
                <a:ea typeface="仿宋" panose="02010609060101010101" charset="-122"/>
              </a:rPr>
              <a:t>1774年，哥尔特开始用煤铸铁炼钢；</a:t>
            </a:r>
          </a:p>
          <a:p>
            <a:pPr>
              <a:lnSpc>
                <a:spcPct val="70000"/>
              </a:lnSpc>
            </a:pPr>
            <a:r>
              <a:rPr lang="zh-CN" altLang="en-US" sz="2400" dirty="0">
                <a:latin typeface="仿宋" panose="02010609060101010101" charset="-122"/>
                <a:ea typeface="仿宋" panose="02010609060101010101" charset="-122"/>
              </a:rPr>
              <a:t>1807年(嘉庆12年)富尔敦的轮船；</a:t>
            </a:r>
          </a:p>
          <a:p>
            <a:pPr>
              <a:lnSpc>
                <a:spcPct val="70000"/>
              </a:lnSpc>
            </a:pPr>
            <a:r>
              <a:rPr lang="zh-CN" altLang="en-US" sz="2400" dirty="0">
                <a:latin typeface="仿宋" panose="02010609060101010101" charset="-122"/>
                <a:ea typeface="仿宋" panose="02010609060101010101" charset="-122"/>
              </a:rPr>
              <a:t>1825年(道光5年)斯蒂芬孙的火车；</a:t>
            </a:r>
          </a:p>
          <a:p>
            <a:pPr>
              <a:lnSpc>
                <a:spcPct val="70000"/>
              </a:lnSpc>
            </a:pPr>
            <a:r>
              <a:rPr lang="zh-CN" altLang="en-US" sz="2400" dirty="0">
                <a:latin typeface="仿宋" panose="02010609060101010101" charset="-122"/>
                <a:ea typeface="仿宋" panose="02010609060101010101" charset="-122"/>
              </a:rPr>
              <a:t>1831年(道光11年)法莱得的发电机。</a:t>
            </a:r>
          </a:p>
          <a:p>
            <a:pPr>
              <a:lnSpc>
                <a:spcPct val="70000"/>
              </a:lnSpc>
            </a:pPr>
            <a:r>
              <a:rPr lang="zh-CN" altLang="en-US" sz="2400" dirty="0">
                <a:latin typeface="仿宋" panose="02010609060101010101" charset="-122"/>
                <a:ea typeface="仿宋" panose="02010609060101010101" charset="-122"/>
              </a:rPr>
              <a:t>1863年英国伦敦有了</a:t>
            </a:r>
            <a:r>
              <a:rPr lang="zh-CN" altLang="en-US" sz="2400" dirty="0">
                <a:latin typeface="仿宋" panose="02010609060101010101" charset="-122"/>
                <a:ea typeface="仿宋" panose="02010609060101010101" charset="-122"/>
                <a:sym typeface="微软雅黑" panose="020B0503020204020204" charset="-122"/>
              </a:rPr>
              <a:t>地铁。</a:t>
            </a:r>
            <a:endParaRPr lang="zh-CN" altLang="en-US" sz="2400" dirty="0">
              <a:latin typeface="仿宋" panose="02010609060101010101" charset="-122"/>
              <a:ea typeface="仿宋" panose="02010609060101010101" charset="-122"/>
            </a:endParaRPr>
          </a:p>
          <a:p>
            <a:pPr>
              <a:lnSpc>
                <a:spcPct val="70000"/>
              </a:lnSpc>
            </a:pPr>
            <a:r>
              <a:rPr lang="zh-CN" altLang="en-US" sz="2400" dirty="0">
                <a:latin typeface="仿宋" panose="02010609060101010101" charset="-122"/>
                <a:ea typeface="仿宋" panose="02010609060101010101" charset="-122"/>
                <a:sym typeface="+mn-ea"/>
              </a:rPr>
              <a:t>1789年(乾隆54年)</a:t>
            </a:r>
            <a:r>
              <a:rPr lang="zh-CN" altLang="en-US" sz="2400" dirty="0">
                <a:latin typeface="仿宋" panose="02010609060101010101" charset="-122"/>
                <a:ea typeface="仿宋" panose="02010609060101010101" charset="-122"/>
              </a:rPr>
              <a:t>法国革命。</a:t>
            </a:r>
          </a:p>
          <a:p>
            <a:pPr>
              <a:lnSpc>
                <a:spcPct val="70000"/>
              </a:lnSpc>
            </a:pPr>
            <a:r>
              <a:rPr lang="zh-CN" altLang="en-US" sz="2400" dirty="0">
                <a:latin typeface="仿宋" panose="02010609060101010101" charset="-122"/>
                <a:ea typeface="仿宋" panose="02010609060101010101" charset="-122"/>
              </a:rPr>
              <a:t>中国衰落了！李鸿章语：</a:t>
            </a:r>
            <a:r>
              <a:rPr lang="en-US" altLang="zh-CN" sz="2400" dirty="0">
                <a:latin typeface="仿宋" panose="02010609060101010101" charset="-122"/>
                <a:ea typeface="仿宋" panose="02010609060101010101" charset="-122"/>
              </a:rPr>
              <a:t>“</a:t>
            </a:r>
            <a:r>
              <a:rPr lang="zh-CN" altLang="en-US" sz="2400" dirty="0">
                <a:latin typeface="仿宋" panose="02010609060101010101" charset="-122"/>
                <a:ea typeface="仿宋" panose="02010609060101010101" charset="-122"/>
              </a:rPr>
              <a:t>三千年来未有的变局</a:t>
            </a:r>
            <a:r>
              <a:rPr lang="en-US" altLang="zh-CN" sz="2400" dirty="0">
                <a:latin typeface="仿宋" panose="02010609060101010101" charset="-122"/>
                <a:ea typeface="仿宋" panose="02010609060101010101" charset="-122"/>
              </a:rPr>
              <a:t>”</a:t>
            </a:r>
            <a:r>
              <a:rPr lang="zh-CN" altLang="en-US" sz="2400" dirty="0">
                <a:latin typeface="仿宋" panose="02010609060101010101" charset="-122"/>
                <a:ea typeface="仿宋" panose="02010609060101010101" charset="-122"/>
              </a:rPr>
              <a:t>。</a:t>
            </a:r>
          </a:p>
          <a:p>
            <a:pPr>
              <a:lnSpc>
                <a:spcPct val="70000"/>
              </a:lnSpc>
            </a:pPr>
            <a:r>
              <a:rPr lang="zh-CN" altLang="en-US" sz="2400" dirty="0">
                <a:latin typeface="仿宋" panose="02010609060101010101" charset="-122"/>
                <a:ea typeface="仿宋" panose="02010609060101010101" charset="-122"/>
              </a:rPr>
              <a:t>面对西方文化的挑战，如何对待中</a:t>
            </a:r>
            <a:r>
              <a:rPr lang="zh-CN" altLang="en-US" sz="2400" dirty="0">
                <a:latin typeface="仿宋" panose="02010609060101010101" charset="-122"/>
                <a:ea typeface="仿宋" panose="02010609060101010101" charset="-122"/>
                <a:sym typeface="微软雅黑" panose="020B0503020204020204" charset="-122"/>
              </a:rPr>
              <a:t>西</a:t>
            </a:r>
            <a:r>
              <a:rPr lang="zh-CN" altLang="en-US" sz="2400" dirty="0">
                <a:latin typeface="仿宋" panose="02010609060101010101" charset="-122"/>
                <a:ea typeface="仿宋" panose="02010609060101010101" charset="-122"/>
              </a:rPr>
              <a:t>文化？</a:t>
            </a:r>
          </a:p>
          <a:p>
            <a:pPr>
              <a:lnSpc>
                <a:spcPct val="70000"/>
              </a:lnSpc>
            </a:pPr>
            <a:r>
              <a:rPr lang="zh-CN" altLang="en-US" sz="2400" dirty="0">
                <a:latin typeface="仿宋" panose="02010609060101010101" charset="-122"/>
                <a:ea typeface="仿宋" panose="02010609060101010101" charset="-122"/>
              </a:rPr>
              <a:t>   </a:t>
            </a:r>
          </a:p>
          <a:p>
            <a:pPr>
              <a:lnSpc>
                <a:spcPct val="70000"/>
              </a:lnSpc>
            </a:pPr>
            <a:endParaRPr lang="zh-CN" altLang="en-US" sz="2400" dirty="0">
              <a:latin typeface="仿宋" panose="02010609060101010101" charset="-122"/>
              <a:ea typeface="仿宋" panose="02010609060101010101" charset="-122"/>
            </a:endParaRPr>
          </a:p>
          <a:p>
            <a:pPr>
              <a:lnSpc>
                <a:spcPct val="70000"/>
              </a:lnSpc>
            </a:pPr>
            <a:endParaRPr lang="zh-CN" altLang="en-US" sz="2400" dirty="0">
              <a:latin typeface="仿宋" panose="02010609060101010101" charset="-122"/>
              <a:ea typeface="仿宋" panose="02010609060101010101" charset="-122"/>
            </a:endParaRPr>
          </a:p>
        </p:txBody>
      </p:sp>
    </p:spTree>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latin typeface="仿宋" panose="02010609060101010101" pitchFamily="49" charset="-122"/>
                <a:ea typeface="仿宋" panose="02010609060101010101" pitchFamily="49" charset="-122"/>
              </a:rPr>
              <a:t>民主概念</a:t>
            </a:r>
            <a:endParaRPr lang="zh-CN" altLang="en-US" dirty="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、被统治的人民通过竞争性的选举来挑选最高决策者的政治方法。</a:t>
            </a:r>
          </a:p>
          <a:p>
            <a:r>
              <a:rPr lang="zh-CN" altLang="en-US" dirty="0">
                <a:latin typeface="仿宋" panose="02010609060101010101" pitchFamily="49" charset="-122"/>
                <a:ea typeface="仿宋" panose="02010609060101010101" pitchFamily="49" charset="-122"/>
              </a:rPr>
              <a:t>熊彼特：“某些人通过竞取人民选票取得作决定的权力”。</a:t>
            </a: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其强调“竞争性的选举”。</a:t>
            </a:r>
          </a:p>
          <a:p>
            <a:r>
              <a:rPr lang="zh-CN" altLang="en-US" dirty="0">
                <a:latin typeface="仿宋" panose="02010609060101010101" pitchFamily="49" charset="-122"/>
                <a:ea typeface="仿宋" panose="02010609060101010101" pitchFamily="49" charset="-122"/>
              </a:rPr>
              <a:t>民主的制度安排在竞争型政党制度。</a:t>
            </a:r>
          </a:p>
          <a:p>
            <a:r>
              <a:rPr lang="zh-CN" altLang="en-US" dirty="0">
                <a:latin typeface="仿宋" panose="02010609060101010101" pitchFamily="49" charset="-122"/>
                <a:ea typeface="仿宋" panose="02010609060101010101" pitchFamily="49" charset="-122"/>
              </a:rPr>
              <a:t>民主选举路线图</a:t>
            </a:r>
            <a:r>
              <a:rPr lang="en-US" altLang="zh-CN" dirty="0">
                <a:latin typeface="仿宋" panose="02010609060101010101" pitchFamily="49" charset="-122"/>
                <a:ea typeface="仿宋" panose="02010609060101010101" pitchFamily="49" charset="-122"/>
              </a:rPr>
              <a:t>—</a:t>
            </a:r>
          </a:p>
          <a:p>
            <a:r>
              <a:rPr lang="zh-CN" altLang="en-US" dirty="0">
                <a:latin typeface="仿宋" panose="02010609060101010101" pitchFamily="49" charset="-122"/>
                <a:ea typeface="仿宋" panose="02010609060101010101" pitchFamily="49" charset="-122"/>
              </a:rPr>
              <a:t>组织政党</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竞取党内候选人提名（党内竞争）</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党际竞争</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公民投票</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有竞争才有选择</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多数票决定</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组织政府</a:t>
            </a:r>
          </a:p>
          <a:p>
            <a:endParaRPr lang="zh-CN" altLang="en-US" dirty="0"/>
          </a:p>
        </p:txBody>
      </p:sp>
    </p:spTree>
    <p:extLst>
      <p:ext uri="{BB962C8B-B14F-4D97-AF65-F5344CB8AC3E}">
        <p14:creationId xmlns:p14="http://schemas.microsoft.com/office/powerpoint/2010/main" val="2288139403"/>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标题 1"/>
          <p:cNvSpPr>
            <a:spLocks noGrp="1"/>
          </p:cNvSpPr>
          <p:nvPr>
            <p:ph type="title"/>
          </p:nvPr>
        </p:nvSpPr>
        <p:spPr/>
        <p:txBody>
          <a:bodyPr anchor="ctr"/>
          <a:lstStyle/>
          <a:p>
            <a:endParaRPr lang="zh-CN" altLang="en-US"/>
          </a:p>
        </p:txBody>
      </p:sp>
      <p:sp>
        <p:nvSpPr>
          <p:cNvPr id="167938" name="内容占位符 2"/>
          <p:cNvSpPr>
            <a:spLocks noGrp="1"/>
          </p:cNvSpPr>
          <p:nvPr>
            <p:ph idx="1"/>
          </p:nvPr>
        </p:nvSpPr>
        <p:spPr/>
        <p:txBody>
          <a:bodyPr anchor="t"/>
          <a:lstStyle/>
          <a:p>
            <a:r>
              <a:rPr lang="en-US" altLang="zh-CN" dirty="0" smtClean="0">
                <a:ea typeface="仿宋" panose="02010609060101010101" charset="-122"/>
                <a:sym typeface="+mn-ea"/>
              </a:rPr>
              <a:t>2</a:t>
            </a:r>
            <a:r>
              <a:rPr lang="zh-CN" altLang="en-US" dirty="0" smtClean="0">
                <a:ea typeface="仿宋" panose="02010609060101010101" charset="-122"/>
                <a:sym typeface="+mn-ea"/>
              </a:rPr>
              <a:t>、看</a:t>
            </a:r>
            <a:r>
              <a:rPr lang="zh-CN" altLang="en-US" dirty="0">
                <a:ea typeface="仿宋" panose="02010609060101010101" charset="-122"/>
                <a:sym typeface="+mn-ea"/>
              </a:rPr>
              <a:t>民选议会功能：民选议会是否是掌握最高统治权的政治决策机关。</a:t>
            </a:r>
            <a:endParaRPr lang="zh-CN" altLang="en-US" dirty="0">
              <a:ea typeface="仿宋" panose="02010609060101010101" charset="-122"/>
            </a:endParaRPr>
          </a:p>
          <a:p>
            <a:r>
              <a:rPr lang="en-US" altLang="x-none" dirty="0">
                <a:ea typeface="仿宋" panose="02010609060101010101" charset="-122"/>
                <a:sym typeface="+mn-ea"/>
              </a:rPr>
              <a:t>现代</a:t>
            </a:r>
            <a:r>
              <a:rPr lang="zh-CN" altLang="en-US" dirty="0">
                <a:ea typeface="仿宋" panose="02010609060101010101" charset="-122"/>
                <a:sym typeface="+mn-ea"/>
              </a:rPr>
              <a:t>民主国家公民权利主要体现在选举代表的权利；</a:t>
            </a:r>
            <a:endParaRPr lang="zh-CN" altLang="en-US" dirty="0">
              <a:ea typeface="仿宋" panose="02010609060101010101" charset="-122"/>
            </a:endParaRPr>
          </a:p>
          <a:p>
            <a:r>
              <a:rPr lang="zh-CN" altLang="en-US" dirty="0">
                <a:ea typeface="仿宋" panose="02010609060101010101" charset="-122"/>
                <a:sym typeface="+mn-ea"/>
              </a:rPr>
              <a:t>由人民代表组成议会，而议会职掌立法权；</a:t>
            </a:r>
            <a:endParaRPr lang="zh-CN" altLang="en-US" dirty="0">
              <a:ea typeface="仿宋" panose="02010609060101010101" charset="-122"/>
            </a:endParaRPr>
          </a:p>
          <a:p>
            <a:r>
              <a:rPr lang="zh-CN" altLang="en-US" dirty="0">
                <a:ea typeface="仿宋" panose="02010609060101010101" charset="-122"/>
                <a:sym typeface="+mn-ea"/>
              </a:rPr>
              <a:t>法治的可观测的标准也是：议会是公共政策的最重要最主要的决策机关。（法治）</a:t>
            </a:r>
            <a:endParaRPr lang="zh-CN" altLang="en-US" dirty="0">
              <a:ea typeface="仿宋" panose="02010609060101010101" charset="-122"/>
            </a:endParaRPr>
          </a:p>
          <a:p>
            <a:r>
              <a:rPr lang="zh-CN" altLang="en-US" dirty="0">
                <a:ea typeface="仿宋" panose="02010609060101010101" charset="-122"/>
                <a:sym typeface="+mn-ea"/>
              </a:rPr>
              <a:t>政府依法而治，而立法机关是民意机关、法律即民意的表达，同时，意味着治理国家的规范，是人民创造出来的，是人民的产物，是人民的自我规定。（民主）</a:t>
            </a:r>
            <a:endParaRPr lang="zh-CN" altLang="en-US" dirty="0">
              <a:ea typeface="仿宋" panose="02010609060101010101" charset="-122"/>
            </a:endParaRPr>
          </a:p>
          <a:p>
            <a:endParaRPr lang="zh-CN" altLang="en-US" dirty="0"/>
          </a:p>
        </p:txBody>
      </p:sp>
    </p:spTree>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标题 1"/>
          <p:cNvSpPr>
            <a:spLocks noGrp="1"/>
          </p:cNvSpPr>
          <p:nvPr>
            <p:ph type="title"/>
          </p:nvPr>
        </p:nvSpPr>
        <p:spPr/>
        <p:txBody>
          <a:bodyPr anchor="ctr"/>
          <a:lstStyle/>
          <a:p>
            <a:endParaRPr lang="zh-CN" altLang="en-US"/>
          </a:p>
        </p:txBody>
      </p:sp>
      <p:sp>
        <p:nvSpPr>
          <p:cNvPr id="168962" name="内容占位符 2"/>
          <p:cNvSpPr>
            <a:spLocks noGrp="1"/>
          </p:cNvSpPr>
          <p:nvPr>
            <p:ph idx="1"/>
          </p:nvPr>
        </p:nvSpPr>
        <p:spPr/>
        <p:txBody>
          <a:bodyPr anchor="t"/>
          <a:lstStyle/>
          <a:p>
            <a:pPr>
              <a:lnSpc>
                <a:spcPct val="80000"/>
              </a:lnSpc>
            </a:pPr>
            <a:r>
              <a:rPr lang="zh-CN" altLang="en-US" dirty="0">
                <a:latin typeface="仿宋" panose="02010609060101010101" charset="-122"/>
                <a:ea typeface="仿宋" panose="02010609060101010101" charset="-122"/>
                <a:sym typeface="+mn-ea"/>
              </a:rPr>
              <a:t>民主的</a:t>
            </a:r>
            <a:r>
              <a:rPr lang="zh-CN" altLang="en-US" dirty="0" smtClean="0">
                <a:latin typeface="仿宋" panose="02010609060101010101" charset="-122"/>
                <a:ea typeface="仿宋" panose="02010609060101010101" charset="-122"/>
                <a:sym typeface="+mn-ea"/>
              </a:rPr>
              <a:t>普适性</a:t>
            </a:r>
            <a:endParaRPr lang="zh-CN" altLang="en-US" dirty="0">
              <a:latin typeface="仿宋" panose="02010609060101010101" charset="-122"/>
              <a:ea typeface="仿宋" panose="02010609060101010101" charset="-122"/>
              <a:sym typeface="+mn-ea"/>
            </a:endParaRPr>
          </a:p>
          <a:p>
            <a:pPr>
              <a:lnSpc>
                <a:spcPct val="80000"/>
              </a:lnSpc>
            </a:pPr>
            <a:r>
              <a:rPr lang="zh-CN" altLang="en-US" dirty="0">
                <a:ea typeface="仿宋" panose="02010609060101010101" charset="-122"/>
                <a:sym typeface="+mn-ea"/>
              </a:rPr>
              <a:t>民主的模式有多样性，但基本原则有一致性。</a:t>
            </a:r>
            <a:endParaRPr lang="zh-CN" altLang="en-US" dirty="0">
              <a:ea typeface="仿宋" panose="02010609060101010101" charset="-122"/>
            </a:endParaRPr>
          </a:p>
          <a:p>
            <a:r>
              <a:rPr lang="zh-CN" altLang="en-US" dirty="0">
                <a:latin typeface="仿宋" panose="02010609060101010101" pitchFamily="49" charset="-122"/>
                <a:ea typeface="仿宋" panose="02010609060101010101" pitchFamily="49" charset="-122"/>
              </a:rPr>
              <a:t>遵循民意的民主政府，至少有下列</a:t>
            </a:r>
            <a:r>
              <a:rPr lang="en-US" altLang="zh-CN" dirty="0">
                <a:latin typeface="仿宋" panose="02010609060101010101" pitchFamily="49" charset="-122"/>
                <a:ea typeface="仿宋" panose="02010609060101010101" pitchFamily="49" charset="-122"/>
              </a:rPr>
              <a:t>8</a:t>
            </a:r>
            <a:r>
              <a:rPr lang="zh-CN" altLang="en-US" dirty="0">
                <a:latin typeface="仿宋" panose="02010609060101010101" pitchFamily="49" charset="-122"/>
                <a:ea typeface="仿宋" panose="02010609060101010101" pitchFamily="49" charset="-122"/>
              </a:rPr>
              <a:t>方面的制度安排：</a:t>
            </a:r>
          </a:p>
          <a:p>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）结社自由，</a:t>
            </a:r>
          </a:p>
          <a:p>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）言论自由，</a:t>
            </a:r>
          </a:p>
          <a:p>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3</a:t>
            </a:r>
            <a:r>
              <a:rPr lang="zh-CN" altLang="en-US" sz="2000" dirty="0">
                <a:latin typeface="仿宋" panose="02010609060101010101" pitchFamily="49" charset="-122"/>
                <a:ea typeface="仿宋" panose="02010609060101010101" pitchFamily="49" charset="-122"/>
              </a:rPr>
              <a:t>）投票的权利，</a:t>
            </a:r>
          </a:p>
          <a:p>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4</a:t>
            </a:r>
            <a:r>
              <a:rPr lang="zh-CN" altLang="en-US" sz="2000" dirty="0">
                <a:latin typeface="仿宋" panose="02010609060101010101" pitchFamily="49" charset="-122"/>
                <a:ea typeface="仿宋" panose="02010609060101010101" pitchFamily="49" charset="-122"/>
              </a:rPr>
              <a:t>）就任公职的权利，</a:t>
            </a:r>
          </a:p>
          <a:p>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5</a:t>
            </a:r>
            <a:r>
              <a:rPr lang="zh-CN" altLang="en-US" sz="2000" dirty="0">
                <a:latin typeface="仿宋" panose="02010609060101010101" pitchFamily="49" charset="-122"/>
                <a:ea typeface="仿宋" panose="02010609060101010101" pitchFamily="49" charset="-122"/>
              </a:rPr>
              <a:t>）政治领袖竞争支持和选票的权利，</a:t>
            </a:r>
          </a:p>
          <a:p>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6</a:t>
            </a:r>
            <a:r>
              <a:rPr lang="zh-CN" altLang="en-US" sz="2000" dirty="0">
                <a:latin typeface="仿宋" panose="02010609060101010101" pitchFamily="49" charset="-122"/>
                <a:ea typeface="仿宋" panose="02010609060101010101" pitchFamily="49" charset="-122"/>
              </a:rPr>
              <a:t>）不同的新闻信息管道，</a:t>
            </a:r>
          </a:p>
          <a:p>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7</a:t>
            </a:r>
            <a:r>
              <a:rPr lang="zh-CN" altLang="en-US" sz="2000" dirty="0">
                <a:latin typeface="仿宋" panose="02010609060101010101" pitchFamily="49" charset="-122"/>
                <a:ea typeface="仿宋" panose="02010609060101010101" pitchFamily="49" charset="-122"/>
              </a:rPr>
              <a:t>）自由和公正的选举，</a:t>
            </a:r>
          </a:p>
          <a:p>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8</a:t>
            </a:r>
            <a:r>
              <a:rPr lang="zh-CN" altLang="en-US" sz="2000" dirty="0">
                <a:latin typeface="仿宋" panose="02010609060101010101" pitchFamily="49" charset="-122"/>
                <a:ea typeface="仿宋" panose="02010609060101010101" pitchFamily="49" charset="-122"/>
              </a:rPr>
              <a:t>）依据投票结果和其它方式表达的公民意愿制定政策的制度。</a:t>
            </a:r>
          </a:p>
          <a:p>
            <a:r>
              <a:rPr lang="zh-CN" altLang="en-US" sz="2000" dirty="0">
                <a:latin typeface="仿宋" panose="02010609060101010101" pitchFamily="49" charset="-122"/>
                <a:ea typeface="仿宋" panose="02010609060101010101" pitchFamily="49" charset="-122"/>
              </a:rPr>
              <a:t>前</a:t>
            </a:r>
            <a:r>
              <a:rPr lang="en-US" altLang="zh-CN" sz="2000" dirty="0">
                <a:latin typeface="仿宋" panose="02010609060101010101" pitchFamily="49" charset="-122"/>
                <a:ea typeface="仿宋" panose="02010609060101010101" pitchFamily="49" charset="-122"/>
              </a:rPr>
              <a:t>6</a:t>
            </a:r>
            <a:r>
              <a:rPr lang="zh-CN" altLang="en-US" sz="2000" dirty="0">
                <a:latin typeface="仿宋" panose="02010609060101010101" pitchFamily="49" charset="-122"/>
                <a:ea typeface="仿宋" panose="02010609060101010101" pitchFamily="49" charset="-122"/>
              </a:rPr>
              <a:t>项内容体现了自由和平等这两条经典的民主权利 ；</a:t>
            </a:r>
          </a:p>
          <a:p>
            <a:r>
              <a:rPr lang="zh-CN" altLang="en-US" sz="2000" dirty="0">
                <a:latin typeface="仿宋" panose="02010609060101010101" pitchFamily="49" charset="-122"/>
                <a:ea typeface="仿宋" panose="02010609060101010101" pitchFamily="49" charset="-122"/>
              </a:rPr>
              <a:t>最后</a:t>
            </a:r>
            <a:r>
              <a:rPr lang="en-US" altLang="zh-CN" sz="2000" dirty="0">
                <a:latin typeface="仿宋" panose="02010609060101010101" pitchFamily="49" charset="-122"/>
                <a:ea typeface="仿宋" panose="02010609060101010101" pitchFamily="49" charset="-122"/>
              </a:rPr>
              <a:t>2</a:t>
            </a:r>
            <a:r>
              <a:rPr lang="zh-CN" altLang="en-US" sz="2000" dirty="0">
                <a:latin typeface="仿宋" panose="02010609060101010101" pitchFamily="49" charset="-122"/>
                <a:ea typeface="仿宋" panose="02010609060101010101" pitchFamily="49" charset="-122"/>
              </a:rPr>
              <a:t>条，西方民主国家的具体实践有不同。</a:t>
            </a:r>
          </a:p>
          <a:p>
            <a:endParaRPr lang="zh-CN" altLang="en-US" dirty="0"/>
          </a:p>
        </p:txBody>
      </p:sp>
    </p:spTree>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标题 1"/>
          <p:cNvSpPr>
            <a:spLocks noGrp="1"/>
          </p:cNvSpPr>
          <p:nvPr>
            <p:ph type="title"/>
          </p:nvPr>
        </p:nvSpPr>
        <p:spPr/>
        <p:txBody>
          <a:bodyPr anchor="ctr"/>
          <a:lstStyle/>
          <a:p>
            <a:endParaRPr lang="zh-CN" altLang="en-US"/>
          </a:p>
        </p:txBody>
      </p:sp>
      <p:sp>
        <p:nvSpPr>
          <p:cNvPr id="174082" name="内容占位符 2"/>
          <p:cNvSpPr>
            <a:spLocks noGrp="1"/>
          </p:cNvSpPr>
          <p:nvPr>
            <p:ph idx="1"/>
          </p:nvPr>
        </p:nvSpPr>
        <p:spPr/>
        <p:txBody>
          <a:bodyPr anchor="t"/>
          <a:lstStyle/>
          <a:p>
            <a:r>
              <a:rPr lang="zh-CN" altLang="en-US" sz="2400" dirty="0" smtClean="0">
                <a:latin typeface="仿宋" panose="02010609060101010101" pitchFamily="49" charset="-122"/>
                <a:ea typeface="仿宋" panose="02010609060101010101" pitchFamily="49" charset="-122"/>
              </a:rPr>
              <a:t>民主的</a:t>
            </a:r>
            <a:r>
              <a:rPr lang="zh-CN" altLang="en-US" sz="2400" dirty="0">
                <a:latin typeface="仿宋" panose="02010609060101010101" pitchFamily="49" charset="-122"/>
                <a:ea typeface="仿宋" panose="02010609060101010101" pitchFamily="49" charset="-122"/>
              </a:rPr>
              <a:t>价值</a:t>
            </a:r>
          </a:p>
          <a:p>
            <a:r>
              <a:rPr lang="zh-CN" altLang="en-US" sz="2400" dirty="0" smtClean="0">
                <a:latin typeface="仿宋" panose="02010609060101010101" pitchFamily="49" charset="-122"/>
                <a:ea typeface="仿宋" panose="02010609060101010101" pitchFamily="49" charset="-122"/>
              </a:rPr>
              <a:t>提供</a:t>
            </a:r>
            <a:r>
              <a:rPr lang="zh-CN" altLang="en-US" sz="2400" dirty="0">
                <a:latin typeface="仿宋" panose="02010609060101010101" pitchFamily="49" charset="-122"/>
                <a:ea typeface="仿宋" panose="02010609060101010101" pitchFamily="49" charset="-122"/>
              </a:rPr>
              <a:t>了社会公众参与政府公共政策的决定</a:t>
            </a:r>
            <a:r>
              <a:rPr lang="zh-CN" altLang="en-US" sz="2400" dirty="0" smtClean="0">
                <a:latin typeface="仿宋" panose="02010609060101010101" pitchFamily="49" charset="-122"/>
                <a:ea typeface="仿宋" panose="02010609060101010101" pitchFamily="49" charset="-122"/>
              </a:rPr>
              <a:t>的正式途径。</a:t>
            </a:r>
            <a:endParaRPr lang="zh-CN" altLang="en-US" sz="2400" dirty="0">
              <a:latin typeface="仿宋" panose="02010609060101010101" pitchFamily="49" charset="-122"/>
              <a:ea typeface="仿宋" panose="02010609060101010101" pitchFamily="49" charset="-122"/>
            </a:endParaRPr>
          </a:p>
          <a:p>
            <a:r>
              <a:rPr lang="zh-CN" altLang="en-US" sz="2400" dirty="0">
                <a:latin typeface="仿宋" panose="02010609060101010101" pitchFamily="49" charset="-122"/>
                <a:ea typeface="仿宋" panose="02010609060101010101" pitchFamily="49" charset="-122"/>
              </a:rPr>
              <a:t>在民主制度下，社会公众在政治决策过程中有多元的利益表达途径，同时只有获得多数票的政策方案才能成为公共</a:t>
            </a:r>
            <a:r>
              <a:rPr lang="zh-CN" altLang="en-US" sz="2400" dirty="0" smtClean="0">
                <a:latin typeface="仿宋" panose="02010609060101010101" pitchFamily="49" charset="-122"/>
                <a:ea typeface="仿宋" panose="02010609060101010101" pitchFamily="49" charset="-122"/>
              </a:rPr>
              <a:t>政策，人民</a:t>
            </a:r>
            <a:r>
              <a:rPr lang="zh-CN" altLang="en-US" sz="2400" dirty="0">
                <a:latin typeface="仿宋" panose="02010609060101010101" pitchFamily="49" charset="-122"/>
                <a:ea typeface="仿宋" panose="02010609060101010101" pitchFamily="49" charset="-122"/>
              </a:rPr>
              <a:t>可以将代表多数民意的政治家输入政府，决定公共政策。</a:t>
            </a:r>
          </a:p>
          <a:p>
            <a:r>
              <a:rPr lang="zh-CN" altLang="en-US" sz="2400" dirty="0" smtClean="0">
                <a:latin typeface="仿宋" panose="02010609060101010101" pitchFamily="49" charset="-122"/>
                <a:ea typeface="仿宋" panose="02010609060101010101" pitchFamily="49" charset="-122"/>
              </a:rPr>
              <a:t>只有</a:t>
            </a:r>
            <a:r>
              <a:rPr lang="zh-CN" altLang="en-US" sz="2400" dirty="0">
                <a:latin typeface="仿宋" panose="02010609060101010101" pitchFamily="49" charset="-122"/>
                <a:ea typeface="仿宋" panose="02010609060101010101" pitchFamily="49" charset="-122"/>
              </a:rPr>
              <a:t>获得多数票的政策方案才可能成为公共政策。而这一“支持”的制度安排，才是政府统治的最重要的“合法性”来源。</a:t>
            </a:r>
          </a:p>
          <a:p>
            <a:r>
              <a:rPr lang="zh-CN" altLang="en-US" sz="2400" dirty="0" smtClean="0">
                <a:latin typeface="仿宋" panose="02010609060101010101" pitchFamily="49" charset="-122"/>
                <a:ea typeface="仿宋" panose="02010609060101010101" pitchFamily="49" charset="-122"/>
              </a:rPr>
              <a:t>人民</a:t>
            </a:r>
            <a:r>
              <a:rPr lang="zh-CN" altLang="en-US" sz="2400" dirty="0">
                <a:latin typeface="仿宋" panose="02010609060101010101" pitchFamily="49" charset="-122"/>
                <a:ea typeface="仿宋" panose="02010609060101010101" pitchFamily="49" charset="-122"/>
              </a:rPr>
              <a:t>不仅仅有权利也有权力（选票）</a:t>
            </a:r>
          </a:p>
          <a:p>
            <a:r>
              <a:rPr lang="zh-CN" altLang="en-US" sz="2400" dirty="0">
                <a:latin typeface="仿宋" panose="02010609060101010101" pitchFamily="49" charset="-122"/>
                <a:ea typeface="仿宋" panose="02010609060101010101" pitchFamily="49" charset="-122"/>
              </a:rPr>
              <a:t>目前的中国，缺乏利益</a:t>
            </a:r>
            <a:r>
              <a:rPr lang="zh-CN" altLang="en-US" sz="2400" dirty="0" smtClean="0">
                <a:latin typeface="仿宋" panose="02010609060101010101" pitchFamily="49" charset="-122"/>
                <a:ea typeface="仿宋" panose="02010609060101010101" pitchFamily="49" charset="-122"/>
              </a:rPr>
              <a:t>表达和利益汇聚的</a:t>
            </a:r>
            <a:r>
              <a:rPr lang="zh-CN" altLang="en-US" sz="2400" dirty="0">
                <a:latin typeface="仿宋" panose="02010609060101010101" pitchFamily="49" charset="-122"/>
                <a:ea typeface="仿宋" panose="02010609060101010101" pitchFamily="49" charset="-122"/>
              </a:rPr>
              <a:t>有效</a:t>
            </a:r>
            <a:r>
              <a:rPr lang="zh-CN" altLang="en-US" sz="2400" dirty="0" smtClean="0">
                <a:latin typeface="仿宋" panose="02010609060101010101" pitchFamily="49" charset="-122"/>
                <a:ea typeface="仿宋" panose="02010609060101010101" pitchFamily="49" charset="-122"/>
              </a:rPr>
              <a:t>管道</a:t>
            </a:r>
            <a:r>
              <a:rPr lang="zh-CN" altLang="en-US" sz="2400" dirty="0">
                <a:latin typeface="仿宋" panose="02010609060101010101" pitchFamily="49" charset="-122"/>
                <a:ea typeface="仿宋" panose="02010609060101010101" pitchFamily="49" charset="-122"/>
              </a:rPr>
              <a:t>，公共政策与社会公众的主观要求必然</a:t>
            </a:r>
            <a:r>
              <a:rPr lang="zh-CN" altLang="en-US" sz="2400" dirty="0" smtClean="0">
                <a:latin typeface="仿宋" panose="02010609060101010101" pitchFamily="49" charset="-122"/>
                <a:ea typeface="仿宋" panose="02010609060101010101" pitchFamily="49" charset="-122"/>
              </a:rPr>
              <a:t>产生差距</a:t>
            </a:r>
            <a:r>
              <a:rPr lang="zh-CN" altLang="en-US" sz="1800" dirty="0">
                <a:latin typeface="仿宋" panose="02010609060101010101" pitchFamily="49" charset="-122"/>
                <a:ea typeface="仿宋" panose="02010609060101010101" pitchFamily="49" charset="-122"/>
              </a:rPr>
              <a:t>。</a:t>
            </a:r>
          </a:p>
          <a:p>
            <a:endParaRPr lang="zh-CN" altLang="en-US"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a:p>
            <a:endParaRPr lang="zh-CN" altLang="en-US" dirty="0"/>
          </a:p>
        </p:txBody>
      </p:sp>
    </p:spTree>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sz="2400" dirty="0">
                <a:latin typeface="仿宋" panose="02010609060101010101" pitchFamily="49" charset="-122"/>
                <a:ea typeface="仿宋" panose="02010609060101010101" pitchFamily="49" charset="-122"/>
              </a:rPr>
              <a:t>如何</a:t>
            </a:r>
            <a:r>
              <a:rPr lang="zh-CN" altLang="en-US" sz="2400" dirty="0" smtClean="0">
                <a:latin typeface="仿宋" panose="02010609060101010101" pitchFamily="49" charset="-122"/>
                <a:ea typeface="仿宋" panose="02010609060101010101" pitchFamily="49" charset="-122"/>
              </a:rPr>
              <a:t>可以</a:t>
            </a:r>
            <a:r>
              <a:rPr lang="zh-CN" altLang="en-US" sz="2400" dirty="0">
                <a:latin typeface="仿宋" panose="02010609060101010101" pitchFamily="49" charset="-122"/>
                <a:ea typeface="仿宋" panose="02010609060101010101" pitchFamily="49" charset="-122"/>
              </a:rPr>
              <a:t>让自己的需要或者希望为政府所</a:t>
            </a:r>
            <a:r>
              <a:rPr lang="zh-CN" altLang="en-US" sz="2400" dirty="0" smtClean="0">
                <a:latin typeface="仿宋" panose="02010609060101010101" pitchFamily="49" charset="-122"/>
                <a:ea typeface="仿宋" panose="02010609060101010101" pitchFamily="49" charset="-122"/>
              </a:rPr>
              <a:t>知？</a:t>
            </a:r>
            <a:endParaRPr lang="en-US" altLang="zh-CN" sz="2400" dirty="0" smtClean="0">
              <a:latin typeface="仿宋" panose="02010609060101010101" pitchFamily="49" charset="-122"/>
              <a:ea typeface="仿宋" panose="02010609060101010101" pitchFamily="49" charset="-122"/>
            </a:endParaRPr>
          </a:p>
          <a:p>
            <a:endParaRPr lang="en-US" altLang="zh-CN" sz="2400" dirty="0" smtClean="0">
              <a:latin typeface="仿宋" panose="02010609060101010101" pitchFamily="49" charset="-122"/>
              <a:ea typeface="仿宋" panose="02010609060101010101" pitchFamily="49" charset="-122"/>
            </a:endParaRPr>
          </a:p>
          <a:p>
            <a:r>
              <a:rPr lang="zh-CN" altLang="en-US" sz="2400" dirty="0">
                <a:latin typeface="仿宋" panose="02010609060101010101" pitchFamily="49" charset="-122"/>
                <a:ea typeface="仿宋" panose="02010609060101010101" pitchFamily="49" charset="-122"/>
              </a:rPr>
              <a:t>在简单的政治体系中，不存在专门的利益表达机构，社会个别成员可以直接接近首领，表达自己的愿望和反映问题。</a:t>
            </a:r>
          </a:p>
          <a:p>
            <a:r>
              <a:rPr lang="zh-CN" altLang="en-US" sz="2400" dirty="0">
                <a:latin typeface="仿宋" panose="02010609060101010101" pitchFamily="49" charset="-122"/>
                <a:ea typeface="仿宋" panose="02010609060101010101" pitchFamily="49" charset="-122"/>
              </a:rPr>
              <a:t>在分化程度略高的政治体系中，统治者可以通过召见幕僚或臣民，听取他们的政治诉求。</a:t>
            </a:r>
          </a:p>
          <a:p>
            <a:r>
              <a:rPr lang="zh-CN" altLang="en-US" sz="2400" dirty="0">
                <a:latin typeface="仿宋" panose="02010609060101010101" pitchFamily="49" charset="-122"/>
                <a:ea typeface="仿宋" panose="02010609060101010101" pitchFamily="49" charset="-122"/>
              </a:rPr>
              <a:t>在现代化的政治体系中，存在着种类繁多的利益表达管道，既有许多非专业性的机构，也有专门的制度化的利益表达机构。</a:t>
            </a:r>
          </a:p>
          <a:p>
            <a:r>
              <a:rPr lang="zh-CN" altLang="en-US" sz="2400" dirty="0">
                <a:latin typeface="仿宋" panose="02010609060101010101" pitchFamily="49" charset="-122"/>
                <a:ea typeface="仿宋" panose="02010609060101010101" pitchFamily="49" charset="-122"/>
              </a:rPr>
              <a:t>如：个人联系；精英人物代理；大众传播</a:t>
            </a:r>
            <a:r>
              <a:rPr lang="zh-CN" altLang="en-US" sz="2400" dirty="0" smtClean="0">
                <a:latin typeface="仿宋" panose="02010609060101010101" pitchFamily="49" charset="-122"/>
                <a:ea typeface="仿宋" panose="02010609060101010101" pitchFamily="49" charset="-122"/>
              </a:rPr>
              <a:t>工具；政党；立法机构；最重要是选举。</a:t>
            </a:r>
            <a:endParaRPr lang="en-US" altLang="zh-CN" sz="24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0517233"/>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1"/>
          <p:cNvSpPr>
            <a:spLocks noGrp="1"/>
          </p:cNvSpPr>
          <p:nvPr>
            <p:ph type="title"/>
          </p:nvPr>
        </p:nvSpPr>
        <p:spPr/>
        <p:txBody>
          <a:bodyPr anchor="ctr"/>
          <a:lstStyle/>
          <a:p>
            <a:endParaRPr lang="zh-CN" altLang="en-US"/>
          </a:p>
        </p:txBody>
      </p:sp>
      <p:sp>
        <p:nvSpPr>
          <p:cNvPr id="175106" name="内容占位符 2"/>
          <p:cNvSpPr>
            <a:spLocks noGrp="1"/>
          </p:cNvSpPr>
          <p:nvPr>
            <p:ph idx="1"/>
          </p:nvPr>
        </p:nvSpPr>
        <p:spPr/>
        <p:txBody>
          <a:bodyPr anchor="t"/>
          <a:lstStyle/>
          <a:p>
            <a:r>
              <a:rPr lang="zh-CN" altLang="en-US" dirty="0" smtClean="0">
                <a:latin typeface="仿宋" panose="02010609060101010101" charset="-122"/>
                <a:ea typeface="仿宋" panose="02010609060101010101" charset="-122"/>
              </a:rPr>
              <a:t>公民通过选举参与来表达</a:t>
            </a:r>
            <a:r>
              <a:rPr lang="zh-CN" altLang="en-US" dirty="0">
                <a:latin typeface="仿宋" panose="02010609060101010101" charset="-122"/>
                <a:ea typeface="仿宋" panose="02010609060101010101" charset="-122"/>
              </a:rPr>
              <a:t>需求和</a:t>
            </a:r>
            <a:r>
              <a:rPr lang="zh-CN" altLang="en-US" dirty="0" smtClean="0">
                <a:latin typeface="仿宋" panose="02010609060101010101" charset="-122"/>
                <a:ea typeface="仿宋" panose="02010609060101010101" charset="-122"/>
              </a:rPr>
              <a:t>意愿，以影响政府公共政策的制定。</a:t>
            </a:r>
            <a:endParaRPr lang="en-US" altLang="zh-CN" dirty="0" smtClean="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rPr>
              <a:t>选举实质是这样一种政治治理方式，公民可以通过投票选择政务官和议员这样的方式，选择符合自身利益的公共政策，也只有提出可以代表多数人利益诉求的政治纲领的政务官和议员，才有可能获得选民的多数票。</a:t>
            </a:r>
            <a:endParaRPr lang="en-US" altLang="zh-CN"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rPr>
              <a:t>选举实质</a:t>
            </a:r>
            <a:r>
              <a:rPr lang="zh-CN" altLang="en-US" dirty="0" smtClean="0">
                <a:latin typeface="仿宋" panose="02010609060101010101" charset="-122"/>
                <a:ea typeface="仿宋" panose="02010609060101010101" charset="-122"/>
              </a:rPr>
              <a:t>：公民对两</a:t>
            </a:r>
            <a:r>
              <a:rPr lang="zh-CN" altLang="en-US" dirty="0">
                <a:latin typeface="仿宋" panose="02010609060101010101" charset="-122"/>
                <a:ea typeface="仿宋" panose="02010609060101010101" charset="-122"/>
              </a:rPr>
              <a:t>组以上，特定取向的公共政策的选择。</a:t>
            </a:r>
          </a:p>
          <a:p>
            <a:r>
              <a:rPr lang="zh-CN" altLang="en-US" dirty="0">
                <a:latin typeface="仿宋" panose="02010609060101010101" charset="-122"/>
                <a:ea typeface="仿宋" panose="02010609060101010101" charset="-122"/>
              </a:rPr>
              <a:t>政党竞选既提出候选人同时也提出竞选纲领</a:t>
            </a:r>
            <a:r>
              <a:rPr lang="zh-CN" altLang="en-US" dirty="0" smtClean="0">
                <a:latin typeface="仿宋" panose="02010609060101010101" charset="-122"/>
                <a:ea typeface="仿宋" panose="02010609060101010101" charset="-122"/>
              </a:rPr>
              <a:t>。</a:t>
            </a:r>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标题 1"/>
          <p:cNvSpPr>
            <a:spLocks noGrp="1"/>
          </p:cNvSpPr>
          <p:nvPr>
            <p:ph type="title"/>
          </p:nvPr>
        </p:nvSpPr>
        <p:spPr/>
        <p:txBody>
          <a:bodyPr anchor="ctr"/>
          <a:lstStyle/>
          <a:p>
            <a:endParaRPr lang="zh-CN" altLang="en-US"/>
          </a:p>
        </p:txBody>
      </p:sp>
      <p:sp>
        <p:nvSpPr>
          <p:cNvPr id="176130" name="内容占位符 2"/>
          <p:cNvSpPr>
            <a:spLocks noGrp="1"/>
          </p:cNvSpPr>
          <p:nvPr>
            <p:ph idx="1"/>
          </p:nvPr>
        </p:nvSpPr>
        <p:spPr/>
        <p:txBody>
          <a:bodyPr anchor="t"/>
          <a:lstStyle/>
          <a:p>
            <a:r>
              <a:rPr lang="zh-CN" altLang="en-US" sz="2400" dirty="0">
                <a:latin typeface="仿宋" panose="02010609060101010101" pitchFamily="49" charset="-122"/>
                <a:ea typeface="仿宋" panose="02010609060101010101" pitchFamily="49" charset="-122"/>
              </a:rPr>
              <a:t>通过选举，政务官和议员与公民之间实现了交流与沟通</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实现信息的共享与立场的协调。</a:t>
            </a:r>
          </a:p>
          <a:p>
            <a:r>
              <a:rPr lang="zh-CN" altLang="en-US" sz="2400" dirty="0">
                <a:latin typeface="仿宋" panose="02010609060101010101" pitchFamily="49" charset="-122"/>
                <a:ea typeface="仿宋" panose="02010609060101010101" pitchFamily="49" charset="-122"/>
              </a:rPr>
              <a:t>在现代选举制度下，负责公共政策制定的政务官和议员是由民众的多数选票产生的，这就创造出了一个民间精英与政府人事沟通的制度化通道，  一切有政治抱负的民间人士，均可以通过这样的政治输入机制投入政治，一旦获得民众的多数选票，获取了权力，就可以将自己的政治主张付诸行动。</a:t>
            </a:r>
          </a:p>
          <a:p>
            <a:r>
              <a:rPr lang="zh-CN" altLang="en-US" sz="2400" dirty="0" smtClean="0">
                <a:latin typeface="仿宋" panose="02010609060101010101" pitchFamily="49" charset="-122"/>
                <a:ea typeface="仿宋" panose="02010609060101010101" pitchFamily="49" charset="-122"/>
              </a:rPr>
              <a:t>选举</a:t>
            </a:r>
            <a:r>
              <a:rPr lang="zh-CN" altLang="en-US" sz="2400" dirty="0">
                <a:latin typeface="仿宋" panose="02010609060101010101" pitchFamily="49" charset="-122"/>
                <a:ea typeface="仿宋" panose="02010609060101010101" pitchFamily="49" charset="-122"/>
              </a:rPr>
              <a:t>不仅仅使政府与公民的对话成为必须，使政府切实地了解公民的需求，代表民意成为可能，更由于选举这个制度平台可以将民间精英不断地、周期性地输入政府使这些功能的实现成为必然</a:t>
            </a:r>
            <a:r>
              <a:rPr lang="zh-CN" altLang="en-US" sz="2400" dirty="0" smtClean="0">
                <a:latin typeface="仿宋" panose="02010609060101010101" pitchFamily="49" charset="-122"/>
                <a:ea typeface="仿宋" panose="02010609060101010101" pitchFamily="49" charset="-122"/>
              </a:rPr>
              <a:t>。</a:t>
            </a:r>
            <a:endParaRPr lang="en-US" altLang="zh-CN" sz="2400" dirty="0" smtClean="0">
              <a:latin typeface="仿宋" panose="02010609060101010101" pitchFamily="49" charset="-122"/>
              <a:ea typeface="仿宋" panose="02010609060101010101" pitchFamily="49" charset="-122"/>
            </a:endParaRPr>
          </a:p>
          <a:p>
            <a:endParaRPr lang="zh-CN" altLang="en-US" sz="2400" dirty="0">
              <a:latin typeface="仿宋" panose="02010609060101010101" pitchFamily="49" charset="-122"/>
              <a:ea typeface="仿宋" panose="02010609060101010101" pitchFamily="49" charset="-122"/>
            </a:endParaRPr>
          </a:p>
        </p:txBody>
      </p:sp>
    </p:spTree>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latin typeface="仿宋" panose="02010609060101010101" charset="-122"/>
                <a:ea typeface="仿宋" panose="02010609060101010101" charset="-122"/>
              </a:rPr>
              <a:t>中国的问题</a:t>
            </a:r>
            <a:endParaRPr lang="en-US" altLang="zh-CN" b="1" dirty="0" smtClean="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rPr>
              <a:t>目前中国民众的利益表达与政治领导人的公共政策决定没有贯穿起来的结构，与决策无关</a:t>
            </a:r>
            <a:r>
              <a:rPr lang="zh-CN" altLang="en-US" dirty="0" smtClean="0">
                <a:latin typeface="仿宋" panose="02010609060101010101" charset="-122"/>
                <a:ea typeface="仿宋" panose="02010609060101010101" charset="-122"/>
              </a:rPr>
              <a:t>。</a:t>
            </a:r>
            <a:endParaRPr lang="en-US" altLang="zh-CN" dirty="0" smtClean="0">
              <a:latin typeface="仿宋" panose="02010609060101010101" charset="-122"/>
              <a:ea typeface="仿宋" panose="02010609060101010101" charset="-122"/>
            </a:endParaRPr>
          </a:p>
          <a:p>
            <a:r>
              <a:rPr lang="zh-CN" altLang="en-US" dirty="0" smtClean="0">
                <a:latin typeface="仿宋" panose="02010609060101010101" charset="-122"/>
                <a:ea typeface="仿宋" panose="02010609060101010101" charset="-122"/>
              </a:rPr>
              <a:t>掌</a:t>
            </a:r>
            <a:r>
              <a:rPr lang="zh-CN" altLang="en-US" dirty="0">
                <a:latin typeface="仿宋" panose="02010609060101010101" charset="-122"/>
                <a:ea typeface="仿宋" panose="02010609060101010101" charset="-122"/>
              </a:rPr>
              <a:t>控公共政策制定权力的中央政府与广大的社会公众之间并没有建构出一个信息对称、有效地政治沟通体制</a:t>
            </a:r>
            <a:r>
              <a:rPr lang="zh-CN" altLang="en-US" dirty="0" smtClean="0">
                <a:latin typeface="仿宋" panose="02010609060101010101" charset="-122"/>
                <a:ea typeface="仿宋" panose="02010609060101010101" charset="-122"/>
              </a:rPr>
              <a:t>。</a:t>
            </a:r>
            <a:endParaRPr lang="en-US" altLang="zh-CN" dirty="0" smtClean="0">
              <a:latin typeface="仿宋" panose="02010609060101010101" charset="-122"/>
              <a:ea typeface="仿宋" panose="02010609060101010101" charset="-122"/>
            </a:endParaRPr>
          </a:p>
          <a:p>
            <a:r>
              <a:rPr lang="zh-CN" altLang="en-US" dirty="0" smtClean="0">
                <a:latin typeface="仿宋" panose="02010609060101010101" charset="-122"/>
                <a:ea typeface="仿宋" panose="02010609060101010101" charset="-122"/>
              </a:rPr>
              <a:t>政府</a:t>
            </a:r>
            <a:r>
              <a:rPr lang="zh-CN" altLang="en-US" dirty="0">
                <a:latin typeface="仿宋" panose="02010609060101010101" charset="-122"/>
                <a:ea typeface="仿宋" panose="02010609060101010101" charset="-122"/>
              </a:rPr>
              <a:t>公共政策制定存在的问题既有社会公众影响政策制定的规范途径严重不足的问题；也有存在参与的广度不足的问题；还有就是社会公众影响政策制定缺乏自主性的问题</a:t>
            </a:r>
            <a:r>
              <a:rPr lang="zh-CN" altLang="en-US" dirty="0" smtClean="0">
                <a:latin typeface="仿宋" panose="02010609060101010101" charset="-122"/>
                <a:ea typeface="仿宋" panose="02010609060101010101" charset="-122"/>
              </a:rPr>
              <a:t>。</a:t>
            </a:r>
            <a:endParaRPr lang="en-US" altLang="zh-CN" dirty="0" smtClean="0">
              <a:latin typeface="仿宋" panose="02010609060101010101" charset="-122"/>
              <a:ea typeface="仿宋" panose="02010609060101010101" charset="-122"/>
            </a:endParaRPr>
          </a:p>
          <a:p>
            <a:r>
              <a:rPr lang="zh-CN" altLang="en-US" smtClean="0">
                <a:latin typeface="仿宋" panose="02010609060101010101" charset="-122"/>
                <a:ea typeface="仿宋" panose="02010609060101010101" charset="-122"/>
              </a:rPr>
              <a:t>公共</a:t>
            </a:r>
            <a:r>
              <a:rPr lang="zh-CN" altLang="en-US" dirty="0">
                <a:latin typeface="仿宋" panose="02010609060101010101" charset="-122"/>
                <a:ea typeface="仿宋" panose="02010609060101010101" charset="-122"/>
              </a:rPr>
              <a:t>政策的制定过程本应是政治过程，而不是是行政过程。而目前，中国公共政策制定的特质是行政主导，政策制定遵循行政等级逻辑</a:t>
            </a:r>
            <a:r>
              <a:rPr lang="zh-CN" altLang="en-US" dirty="0" smtClean="0">
                <a:latin typeface="仿宋" panose="02010609060101010101" charset="-122"/>
                <a:ea typeface="仿宋" panose="02010609060101010101" charset="-122"/>
              </a:rPr>
              <a:t>。</a:t>
            </a:r>
            <a:endParaRPr lang="en-US" altLang="zh-CN" dirty="0" smtClean="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公共政策决定过程的起点，来自于汇报和视察。</a:t>
            </a:r>
          </a:p>
          <a:p>
            <a:r>
              <a:rPr lang="zh-CN" altLang="en-US" dirty="0">
                <a:latin typeface="仿宋" panose="02010609060101010101" pitchFamily="49" charset="-122"/>
                <a:ea typeface="仿宋" panose="02010609060101010101" pitchFamily="49" charset="-122"/>
              </a:rPr>
              <a:t>政治甄补明显缺少国家与社会的互动。一个人一旦进入体制内，今后的上升管道就完全封闭在体制内的党、政府、人大、政协等领域中。没有从社会进入国家领域，然后又回归社会，进而又重新进入国家领域的政治甄补制度。</a:t>
            </a:r>
          </a:p>
          <a:p>
            <a:r>
              <a:rPr lang="zh-CN" altLang="en-US" dirty="0">
                <a:latin typeface="仿宋" panose="02010609060101010101" pitchFamily="49" charset="-122"/>
                <a:ea typeface="仿宋" panose="02010609060101010101" pitchFamily="49" charset="-122"/>
              </a:rPr>
              <a:t>长期在科层制中升迁，行政管理的技术一定会日趋熟练，但是官僚角色意识一定会日趋深化。那么对社会问题的切实体会呢？对民情、民意的真实感受呢？</a:t>
            </a:r>
          </a:p>
          <a:p>
            <a:endParaRPr lang="zh-CN" altLang="en-US" dirty="0"/>
          </a:p>
        </p:txBody>
      </p:sp>
    </p:spTree>
    <p:extLst>
      <p:ext uri="{BB962C8B-B14F-4D97-AF65-F5344CB8AC3E}">
        <p14:creationId xmlns:p14="http://schemas.microsoft.com/office/powerpoint/2010/main" val="1153805038"/>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latin typeface="仿宋" panose="02010609060101010101" pitchFamily="49" charset="-122"/>
                <a:ea typeface="仿宋" panose="02010609060101010101" pitchFamily="49" charset="-122"/>
              </a:rPr>
              <a:t>政府与社会</a:t>
            </a:r>
            <a:r>
              <a:rPr lang="zh-CN" altLang="en-US" dirty="0">
                <a:latin typeface="仿宋" panose="02010609060101010101" pitchFamily="49" charset="-122"/>
                <a:ea typeface="仿宋" panose="02010609060101010101" pitchFamily="49" charset="-122"/>
              </a:rPr>
              <a:t>公众</a:t>
            </a:r>
            <a:r>
              <a:rPr lang="zh-CN" altLang="en-US" dirty="0" smtClean="0">
                <a:latin typeface="仿宋" panose="02010609060101010101" pitchFamily="49" charset="-122"/>
                <a:ea typeface="仿宋" panose="02010609060101010101" pitchFamily="49" charset="-122"/>
              </a:rPr>
              <a:t>之间沟通的正式制度</a:t>
            </a:r>
            <a:r>
              <a:rPr lang="zh-CN" altLang="en-US" dirty="0">
                <a:latin typeface="仿宋" panose="02010609060101010101" pitchFamily="49" charset="-122"/>
                <a:ea typeface="仿宋" panose="02010609060101010101" pitchFamily="49" charset="-122"/>
              </a:rPr>
              <a:t>安排是信访</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中华人民共和国信访条例</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第二条，将信访定义为：“是指公民、法人或者其他组织采用书信、电子邮件、传真、电话、走访等形式，向各级人民政府、县级以上人民政府工作部门反映情况，提出建议、意见或者投诉请求，依法由有关行政机关处理的活动。</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信访</a:t>
            </a:r>
            <a:r>
              <a:rPr lang="zh-CN" altLang="en-US" dirty="0">
                <a:latin typeface="仿宋" panose="02010609060101010101" pitchFamily="49" charset="-122"/>
                <a:ea typeface="仿宋" panose="02010609060101010101" pitchFamily="49" charset="-122"/>
              </a:rPr>
              <a:t>作为利益表达方式，能否在一定程度上影响公共政策的</a:t>
            </a:r>
            <a:r>
              <a:rPr lang="zh-CN" altLang="en-US" dirty="0" smtClean="0">
                <a:latin typeface="仿宋" panose="02010609060101010101" pitchFamily="49" charset="-122"/>
                <a:ea typeface="仿宋" panose="02010609060101010101" pitchFamily="49" charset="-122"/>
              </a:rPr>
              <a:t>决定是</a:t>
            </a:r>
            <a:r>
              <a:rPr lang="zh-CN" altLang="en-US" dirty="0">
                <a:latin typeface="仿宋" panose="02010609060101010101" pitchFamily="49" charset="-122"/>
                <a:ea typeface="仿宋" panose="02010609060101010101" pitchFamily="49" charset="-122"/>
              </a:rPr>
              <a:t>一个问题</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信访</a:t>
            </a:r>
            <a:r>
              <a:rPr lang="zh-CN" altLang="en-US" dirty="0">
                <a:latin typeface="仿宋" panose="02010609060101010101" pitchFamily="49" charset="-122"/>
                <a:ea typeface="仿宋" panose="02010609060101010101" pitchFamily="49" charset="-122"/>
              </a:rPr>
              <a:t>机制其基本特征是政府的反馈公民无法控制，只能被动的等待。而民主与民本的实质性区别恰恰就在于主动性与被动性之差异，在民主政治中，民有主动权，可以采取直接行动；而在民本政治中，民完全是被动的，主动权掌握在官员手中。</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9217"/>
          <p:cNvSpPr>
            <a:spLocks noGrp="1"/>
          </p:cNvSpPr>
          <p:nvPr>
            <p:ph type="title"/>
          </p:nvPr>
        </p:nvSpPr>
        <p:spPr/>
        <p:txBody>
          <a:bodyPr anchor="ctr"/>
          <a:lstStyle/>
          <a:p>
            <a:endParaRPr lang="zh-CN" altLang="en-US"/>
          </a:p>
        </p:txBody>
      </p:sp>
      <p:sp>
        <p:nvSpPr>
          <p:cNvPr id="9218" name="文本占位符 9218"/>
          <p:cNvSpPr>
            <a:spLocks noGrp="1"/>
          </p:cNvSpPr>
          <p:nvPr>
            <p:ph idx="1"/>
          </p:nvPr>
        </p:nvSpPr>
        <p:spPr/>
        <p:txBody>
          <a:bodyPr anchor="t"/>
          <a:lstStyle/>
          <a:p>
            <a:pPr>
              <a:lnSpc>
                <a:spcPct val="70000"/>
              </a:lnSpc>
            </a:pPr>
            <a:endParaRPr lang="zh-CN" altLang="en-US" sz="2400" b="1" dirty="0">
              <a:latin typeface="仿宋" panose="02010609060101010101" charset="-122"/>
              <a:ea typeface="仿宋" panose="02010609060101010101" charset="-122"/>
            </a:endParaRPr>
          </a:p>
          <a:p>
            <a:pPr>
              <a:lnSpc>
                <a:spcPct val="70000"/>
              </a:lnSpc>
            </a:pPr>
            <a:r>
              <a:rPr lang="zh-CN" altLang="en-US" sz="2400" b="1" dirty="0">
                <a:latin typeface="仿宋" panose="02010609060101010101" charset="-122"/>
                <a:ea typeface="仿宋" panose="02010609060101010101" charset="-122"/>
              </a:rPr>
              <a:t>对待中西文化的经典态度</a:t>
            </a:r>
          </a:p>
          <a:p>
            <a:endParaRPr lang="zh-CN" altLang="en-US" sz="2400" b="1" dirty="0">
              <a:latin typeface="仿宋" panose="02010609060101010101" charset="-122"/>
              <a:ea typeface="仿宋" panose="02010609060101010101" charset="-122"/>
            </a:endParaRPr>
          </a:p>
          <a:p>
            <a:r>
              <a:rPr lang="en-US" altLang="zh-CN" sz="2400" dirty="0">
                <a:latin typeface="仿宋" panose="02010609060101010101" charset="-122"/>
                <a:ea typeface="仿宋" panose="02010609060101010101" charset="-122"/>
              </a:rPr>
              <a:t>1</a:t>
            </a:r>
            <a:r>
              <a:rPr lang="zh-CN" altLang="en-US" sz="2400" dirty="0">
                <a:latin typeface="仿宋" panose="02010609060101010101" charset="-122"/>
                <a:ea typeface="仿宋" panose="02010609060101010101" charset="-122"/>
              </a:rPr>
              <a:t>、</a:t>
            </a:r>
            <a:r>
              <a:rPr lang="en-US" altLang="zh-CN" sz="2400" dirty="0">
                <a:latin typeface="仿宋" panose="02010609060101010101" charset="-122"/>
                <a:ea typeface="仿宋" panose="02010609060101010101" charset="-122"/>
              </a:rPr>
              <a:t>中体西用</a:t>
            </a:r>
            <a:endParaRPr lang="zh-CN" altLang="en-US" sz="2400" dirty="0">
              <a:latin typeface="仿宋" panose="02010609060101010101" charset="-122"/>
              <a:ea typeface="仿宋" panose="02010609060101010101" charset="-122"/>
            </a:endParaRPr>
          </a:p>
          <a:p>
            <a:r>
              <a:rPr lang="en-US" altLang="zh-CN" sz="2400" dirty="0">
                <a:latin typeface="仿宋" panose="02010609060101010101" charset="-122"/>
                <a:ea typeface="仿宋" panose="02010609060101010101" charset="-122"/>
              </a:rPr>
              <a:t>“</a:t>
            </a:r>
            <a:r>
              <a:rPr lang="zh-CN" altLang="en-US" sz="2400" dirty="0">
                <a:latin typeface="仿宋" panose="02010609060101010101" charset="-122"/>
                <a:ea typeface="仿宋" panose="02010609060101010101" charset="-122"/>
              </a:rPr>
              <a:t>中学为体，西学为用</a:t>
            </a:r>
            <a:r>
              <a:rPr lang="en-US" altLang="zh-CN" sz="2400" dirty="0">
                <a:latin typeface="仿宋" panose="02010609060101010101" charset="-122"/>
                <a:ea typeface="仿宋" panose="02010609060101010101" charset="-122"/>
              </a:rPr>
              <a:t>”</a:t>
            </a:r>
            <a:r>
              <a:rPr lang="zh-CN" altLang="en-US" sz="2400" dirty="0">
                <a:latin typeface="仿宋" panose="02010609060101010101" charset="-122"/>
                <a:ea typeface="仿宋" panose="02010609060101010101" charset="-122"/>
              </a:rPr>
              <a:t>。（张之洞原文是旧学为体，新学为用）。</a:t>
            </a:r>
          </a:p>
          <a:p>
            <a:r>
              <a:rPr lang="zh-CN" altLang="en-US" sz="2400" dirty="0">
                <a:latin typeface="仿宋" panose="02010609060101010101" charset="-122"/>
                <a:ea typeface="仿宋" panose="02010609060101010101" charset="-122"/>
              </a:rPr>
              <a:t>保守中国传统的名教纲常，科技学习西方。</a:t>
            </a:r>
          </a:p>
          <a:p>
            <a:r>
              <a:rPr lang="en-US" altLang="zh-CN" sz="2400" dirty="0">
                <a:latin typeface="仿宋" panose="02010609060101010101" charset="-122"/>
                <a:ea typeface="仿宋" panose="02010609060101010101" charset="-122"/>
              </a:rPr>
              <a:t>2</a:t>
            </a:r>
            <a:r>
              <a:rPr lang="zh-CN" altLang="en-US" sz="2400" dirty="0">
                <a:latin typeface="仿宋" panose="02010609060101010101" charset="-122"/>
                <a:ea typeface="仿宋" panose="02010609060101010101" charset="-122"/>
              </a:rPr>
              <a:t>、全盘性反传统或者全盘西化</a:t>
            </a:r>
          </a:p>
          <a:p>
            <a:r>
              <a:rPr lang="zh-CN" altLang="en-US" dirty="0">
                <a:latin typeface="仿宋" panose="02010609060101010101" charset="-122"/>
                <a:ea typeface="仿宋" panose="02010609060101010101" charset="-122"/>
              </a:rPr>
              <a:t>代表人物是陈独秀、胡适、钱玄同等。</a:t>
            </a:r>
          </a:p>
          <a:p>
            <a:r>
              <a:rPr lang="zh-CN" altLang="en-US" dirty="0">
                <a:latin typeface="仿宋" panose="02010609060101010101" charset="-122"/>
                <a:ea typeface="仿宋" panose="02010609060101010101" charset="-122"/>
                <a:sym typeface="微软雅黑" panose="020B0503020204020204" charset="-122"/>
              </a:rPr>
              <a:t>钱玄同语：</a:t>
            </a:r>
            <a:r>
              <a:rPr lang="zh-CN" altLang="en-US" dirty="0">
                <a:latin typeface="仿宋" panose="02010609060101010101" charset="-122"/>
                <a:ea typeface="仿宋" panose="02010609060101010101" charset="-122"/>
              </a:rPr>
              <a:t>“欲使中国不亡，欲使中国民族为二十世纪文明之民族，必以废孔学、灭道教为根本之解决，而废记载孔门学说及道教妖言之汉文，尤为根本解决之根本。”</a:t>
            </a:r>
          </a:p>
        </p:txBody>
      </p:sp>
    </p:spTree>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标题 1"/>
          <p:cNvSpPr>
            <a:spLocks noGrp="1"/>
          </p:cNvSpPr>
          <p:nvPr>
            <p:ph type="title"/>
          </p:nvPr>
        </p:nvSpPr>
        <p:spPr/>
        <p:txBody>
          <a:bodyPr anchor="ctr"/>
          <a:lstStyle/>
          <a:p>
            <a:endParaRPr lang="zh-CN" altLang="en-US"/>
          </a:p>
        </p:txBody>
      </p:sp>
      <p:sp>
        <p:nvSpPr>
          <p:cNvPr id="178178" name="内容占位符 2"/>
          <p:cNvSpPr>
            <a:spLocks noGrp="1"/>
          </p:cNvSpPr>
          <p:nvPr>
            <p:ph idx="1"/>
          </p:nvPr>
        </p:nvSpPr>
        <p:spPr/>
        <p:txBody>
          <a:bodyPr anchor="t"/>
          <a:lstStyle/>
          <a:p>
            <a:pPr>
              <a:lnSpc>
                <a:spcPct val="80000"/>
              </a:lnSpc>
            </a:pPr>
            <a:r>
              <a:rPr lang="zh-CN" altLang="en-US" dirty="0">
                <a:sym typeface="+mn-ea"/>
              </a:rPr>
              <a:t>质疑 ：</a:t>
            </a:r>
            <a:endParaRPr lang="zh-CN" altLang="en-US" dirty="0"/>
          </a:p>
          <a:p>
            <a:pPr>
              <a:lnSpc>
                <a:spcPct val="80000"/>
              </a:lnSpc>
            </a:pPr>
            <a:r>
              <a:rPr lang="zh-CN" altLang="en-US" dirty="0">
                <a:latin typeface="仿宋" panose="02010609060101010101" charset="-122"/>
                <a:ea typeface="仿宋" panose="02010609060101010101" charset="-122"/>
                <a:sym typeface="+mn-ea"/>
              </a:rPr>
              <a:t>1、民主是最好的防腐剂</a:t>
            </a:r>
            <a:endParaRPr lang="zh-CN" altLang="en-US" dirty="0">
              <a:latin typeface="仿宋" panose="02010609060101010101" charset="-122"/>
              <a:ea typeface="仿宋" panose="02010609060101010101" charset="-122"/>
            </a:endParaRPr>
          </a:p>
          <a:p>
            <a:pPr>
              <a:lnSpc>
                <a:spcPct val="80000"/>
              </a:lnSpc>
            </a:pPr>
            <a:r>
              <a:rPr lang="zh-CN" altLang="en-US" dirty="0">
                <a:latin typeface="仿宋" panose="02010609060101010101" charset="-122"/>
                <a:ea typeface="仿宋" panose="02010609060101010101" charset="-122"/>
                <a:sym typeface="+mn-ea"/>
              </a:rPr>
              <a:t>从事实看，在亚洲、拉丁美洲、非洲选举出来的总统许多是最腐败的。民主国家印度也可以列入世界上最腐败的国家之列</a:t>
            </a:r>
            <a:r>
              <a:rPr lang="zh-CN" altLang="en-US" dirty="0" smtClean="0">
                <a:latin typeface="仿宋" panose="02010609060101010101" charset="-122"/>
                <a:ea typeface="仿宋" panose="02010609060101010101" charset="-122"/>
                <a:sym typeface="+mn-ea"/>
              </a:rPr>
              <a:t>。</a:t>
            </a:r>
            <a:endParaRPr lang="en-US" altLang="zh-CN" dirty="0" smtClean="0">
              <a:latin typeface="仿宋" panose="02010609060101010101" charset="-122"/>
              <a:ea typeface="仿宋" panose="02010609060101010101" charset="-122"/>
              <a:sym typeface="+mn-ea"/>
            </a:endParaRPr>
          </a:p>
          <a:p>
            <a:pPr>
              <a:lnSpc>
                <a:spcPct val="80000"/>
              </a:lnSpc>
            </a:pPr>
            <a:r>
              <a:rPr lang="zh-CN" altLang="en-US" dirty="0" smtClean="0">
                <a:latin typeface="仿宋" panose="02010609060101010101" charset="-122"/>
                <a:ea typeface="仿宋" panose="02010609060101010101" charset="-122"/>
                <a:sym typeface="+mn-ea"/>
              </a:rPr>
              <a:t>托克维尔</a:t>
            </a:r>
            <a:r>
              <a:rPr lang="zh-CN" altLang="en-US" dirty="0">
                <a:latin typeface="仿宋" panose="02010609060101010101" charset="-122"/>
                <a:ea typeface="仿宋" panose="02010609060101010101" charset="-122"/>
                <a:sym typeface="+mn-ea"/>
              </a:rPr>
              <a:t>甚至在</a:t>
            </a:r>
            <a:r>
              <a:rPr lang="en-US" altLang="zh-CN" dirty="0">
                <a:latin typeface="仿宋" panose="02010609060101010101" charset="-122"/>
                <a:ea typeface="仿宋" panose="02010609060101010101" charset="-122"/>
                <a:sym typeface="+mn-ea"/>
              </a:rPr>
              <a:t>《</a:t>
            </a:r>
            <a:r>
              <a:rPr lang="zh-CN" altLang="en-US" dirty="0">
                <a:latin typeface="仿宋" panose="02010609060101010101" charset="-122"/>
                <a:ea typeface="仿宋" panose="02010609060101010101" charset="-122"/>
                <a:sym typeface="+mn-ea"/>
              </a:rPr>
              <a:t>论美国的民主</a:t>
            </a:r>
            <a:r>
              <a:rPr lang="en-US" altLang="zh-CN" dirty="0">
                <a:latin typeface="仿宋" panose="02010609060101010101" charset="-122"/>
                <a:ea typeface="仿宋" panose="02010609060101010101" charset="-122"/>
                <a:sym typeface="+mn-ea"/>
              </a:rPr>
              <a:t>》</a:t>
            </a:r>
            <a:r>
              <a:rPr lang="zh-CN" altLang="en-US" dirty="0">
                <a:latin typeface="仿宋" panose="02010609060101010101" charset="-122"/>
                <a:ea typeface="仿宋" panose="02010609060101010101" charset="-122"/>
                <a:sym typeface="+mn-ea"/>
              </a:rPr>
              <a:t>书里，有一节专门论述“民主国家统治者的贪污腐化及其对公共道德的影响”，在这一节托克维尔将民主政体与贵族政体比较而得出的结论是，民主政体比贵族政体更容易贪污腐化。他说：“在贵族政府，政务工作人员都是富人，他们只贪图权势。在民主政府，国家工作人员都是穷人，他们希望发迹高升。结果，在贵族国家，统治者很少贪污，都金钱的欲望不大；而在民主国家，情况与此相反。”  </a:t>
            </a:r>
            <a:endParaRPr lang="en-US" altLang="zh-CN" dirty="0" smtClean="0">
              <a:latin typeface="仿宋" panose="02010609060101010101" charset="-122"/>
              <a:ea typeface="仿宋" panose="02010609060101010101" charset="-122"/>
              <a:sym typeface="+mn-ea"/>
            </a:endParaRPr>
          </a:p>
          <a:p>
            <a:pPr>
              <a:lnSpc>
                <a:spcPct val="80000"/>
              </a:lnSpc>
            </a:pPr>
            <a:r>
              <a:rPr lang="zh-CN" altLang="en-US" dirty="0" smtClean="0">
                <a:latin typeface="仿宋" panose="02010609060101010101" charset="-122"/>
                <a:ea typeface="仿宋" panose="02010609060101010101" charset="-122"/>
                <a:sym typeface="+mn-ea"/>
              </a:rPr>
              <a:t>民主</a:t>
            </a:r>
            <a:r>
              <a:rPr lang="zh-CN" altLang="en-US" dirty="0">
                <a:latin typeface="仿宋" panose="02010609060101010101" charset="-122"/>
                <a:ea typeface="仿宋" panose="02010609060101010101" charset="-122"/>
                <a:sym typeface="+mn-ea"/>
              </a:rPr>
              <a:t>国家“没有一个地位牢固的上层阶级，也就意味着较少具有贵族约束意识的统治阶级道德规范”。 </a:t>
            </a:r>
            <a:endParaRPr lang="zh-CN" altLang="en-US" dirty="0">
              <a:latin typeface="仿宋" panose="02010609060101010101" charset="-122"/>
              <a:ea typeface="仿宋" panose="02010609060101010101" charset="-122"/>
            </a:endParaRPr>
          </a:p>
          <a:p>
            <a:endParaRPr lang="zh-CN" altLang="en-US" dirty="0"/>
          </a:p>
        </p:txBody>
      </p:sp>
    </p:spTree>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latin typeface="仿宋" panose="02010609060101010101" pitchFamily="49" charset="-122"/>
                <a:ea typeface="仿宋" panose="02010609060101010101" pitchFamily="49" charset="-122"/>
              </a:rPr>
              <a:t>反腐败</a:t>
            </a:r>
            <a:r>
              <a:rPr lang="zh-CN" altLang="en-US" dirty="0">
                <a:latin typeface="仿宋" panose="02010609060101010101" pitchFamily="49" charset="-122"/>
                <a:ea typeface="仿宋" panose="02010609060101010101" pitchFamily="49" charset="-122"/>
              </a:rPr>
              <a:t>最重要的制度选项是权力制衡。事实上官员腐败的直接因果关系是绝对权力，“绝对的权力导致绝对的腐败”这是公理。</a:t>
            </a:r>
          </a:p>
        </p:txBody>
      </p:sp>
    </p:spTree>
    <p:extLst>
      <p:ext uri="{BB962C8B-B14F-4D97-AF65-F5344CB8AC3E}">
        <p14:creationId xmlns:p14="http://schemas.microsoft.com/office/powerpoint/2010/main" val="439562026"/>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标题 1"/>
          <p:cNvSpPr>
            <a:spLocks noGrp="1"/>
          </p:cNvSpPr>
          <p:nvPr>
            <p:ph type="title"/>
          </p:nvPr>
        </p:nvSpPr>
        <p:spPr/>
        <p:txBody>
          <a:bodyPr anchor="ctr"/>
          <a:lstStyle/>
          <a:p>
            <a:endParaRPr lang="zh-CN" altLang="en-US"/>
          </a:p>
        </p:txBody>
      </p:sp>
      <p:sp>
        <p:nvSpPr>
          <p:cNvPr id="180226" name="内容占位符 2"/>
          <p:cNvSpPr>
            <a:spLocks noGrp="1"/>
          </p:cNvSpPr>
          <p:nvPr>
            <p:ph idx="1"/>
          </p:nvPr>
        </p:nvSpPr>
        <p:spPr/>
        <p:txBody>
          <a:bodyPr anchor="t"/>
          <a:lstStyle/>
          <a:p>
            <a:r>
              <a:rPr lang="en-US" altLang="zh-CN" dirty="0">
                <a:ea typeface="仿宋" panose="02010609060101010101" charset="-122"/>
                <a:sym typeface="+mn-ea"/>
              </a:rPr>
              <a:t>2</a:t>
            </a:r>
            <a:r>
              <a:rPr lang="zh-CN" altLang="en-US" dirty="0" smtClean="0">
                <a:ea typeface="仿宋" panose="02010609060101010101" charset="-122"/>
                <a:sym typeface="+mn-ea"/>
              </a:rPr>
              <a:t>、</a:t>
            </a:r>
            <a:r>
              <a:rPr lang="zh-CN" altLang="en-US" dirty="0">
                <a:ea typeface="仿宋" panose="02010609060101010101" charset="-122"/>
                <a:sym typeface="+mn-ea"/>
              </a:rPr>
              <a:t>中国人缺少民主素质</a:t>
            </a:r>
            <a:endParaRPr lang="zh-CN" altLang="en-US" dirty="0">
              <a:ea typeface="仿宋" panose="02010609060101010101" charset="-122"/>
            </a:endParaRPr>
          </a:p>
          <a:p>
            <a:r>
              <a:rPr lang="zh-CN" altLang="en-US" dirty="0">
                <a:ea typeface="仿宋" panose="02010609060101010101" charset="-122"/>
                <a:sym typeface="+mn-ea"/>
              </a:rPr>
              <a:t>民主制度的选择或者不选择决定与国民性无关。</a:t>
            </a:r>
            <a:endParaRPr lang="zh-CN" altLang="en-US" dirty="0">
              <a:ea typeface="仿宋" panose="02010609060101010101" charset="-122"/>
            </a:endParaRPr>
          </a:p>
          <a:p>
            <a:r>
              <a:rPr lang="zh-CN" altLang="en-US" dirty="0">
                <a:ea typeface="仿宋" panose="02010609060101010101" charset="-122"/>
                <a:sym typeface="+mn-ea"/>
              </a:rPr>
              <a:t>国民性对民主模式的塑造有影响，比如，台湾民主，看重候选人能力、魅力，而议题不重要；竞选方式参加选民的红白喜事。</a:t>
            </a:r>
            <a:endParaRPr lang="zh-CN" altLang="en-US" dirty="0">
              <a:ea typeface="仿宋" panose="02010609060101010101" charset="-122"/>
            </a:endParaRPr>
          </a:p>
          <a:p>
            <a:r>
              <a:rPr lang="zh-CN" altLang="en-US" dirty="0">
                <a:ea typeface="仿宋" panose="02010609060101010101" charset="-122"/>
                <a:sym typeface="+mn-ea"/>
              </a:rPr>
              <a:t>实例：有一些儒教文化国家已经成功实现民主化。</a:t>
            </a:r>
            <a:endParaRPr lang="zh-CN" altLang="en-US" dirty="0">
              <a:ea typeface="仿宋" panose="02010609060101010101" charset="-122"/>
            </a:endParaRPr>
          </a:p>
          <a:p>
            <a:endParaRPr lang="zh-CN" altLang="en-US" dirty="0">
              <a:ea typeface="仿宋" panose="02010609060101010101" charset="-122"/>
            </a:endParaRPr>
          </a:p>
          <a:p>
            <a:endParaRPr lang="zh-CN" altLang="en-US" dirty="0"/>
          </a:p>
        </p:txBody>
      </p:sp>
    </p:spTree>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1"/>
          <p:cNvSpPr>
            <a:spLocks noGrp="1"/>
          </p:cNvSpPr>
          <p:nvPr>
            <p:ph type="title"/>
          </p:nvPr>
        </p:nvSpPr>
        <p:spPr/>
        <p:txBody>
          <a:bodyPr anchor="ctr"/>
          <a:lstStyle/>
          <a:p>
            <a:endParaRPr lang="zh-CN" altLang="en-US"/>
          </a:p>
        </p:txBody>
      </p:sp>
      <p:sp>
        <p:nvSpPr>
          <p:cNvPr id="181250" name="内容占位符 2"/>
          <p:cNvSpPr>
            <a:spLocks noGrp="1"/>
          </p:cNvSpPr>
          <p:nvPr>
            <p:ph idx="1"/>
          </p:nvPr>
        </p:nvSpPr>
        <p:spPr/>
        <p:txBody>
          <a:bodyPr anchor="t"/>
          <a:lstStyle/>
          <a:p>
            <a:r>
              <a:rPr lang="en-US" altLang="zh-CN" dirty="0">
                <a:ea typeface="仿宋" panose="02010609060101010101" charset="-122"/>
                <a:sym typeface="+mn-ea"/>
              </a:rPr>
              <a:t>3</a:t>
            </a:r>
            <a:r>
              <a:rPr lang="zh-CN" altLang="en-US" dirty="0" smtClean="0">
                <a:ea typeface="仿宋" panose="02010609060101010101" charset="-122"/>
                <a:sym typeface="+mn-ea"/>
              </a:rPr>
              <a:t>、</a:t>
            </a:r>
            <a:r>
              <a:rPr lang="zh-CN" altLang="en-US" dirty="0">
                <a:ea typeface="仿宋" panose="02010609060101010101" charset="-122"/>
                <a:sym typeface="+mn-ea"/>
              </a:rPr>
              <a:t>政党轮替与不稳定</a:t>
            </a:r>
            <a:endParaRPr lang="zh-CN" altLang="en-US" dirty="0">
              <a:ea typeface="仿宋" panose="02010609060101010101" charset="-122"/>
            </a:endParaRPr>
          </a:p>
          <a:p>
            <a:r>
              <a:rPr lang="zh-CN" altLang="en-US" dirty="0">
                <a:ea typeface="仿宋" panose="02010609060101010101" charset="-122"/>
                <a:sym typeface="+mn-ea"/>
              </a:rPr>
              <a:t>民主国家有保持稳定的制度安排：</a:t>
            </a:r>
            <a:endParaRPr lang="zh-CN" altLang="en-US" dirty="0">
              <a:ea typeface="仿宋" panose="02010609060101010101" charset="-122"/>
            </a:endParaRPr>
          </a:p>
          <a:p>
            <a:r>
              <a:rPr lang="zh-CN" altLang="en-US" dirty="0">
                <a:ea typeface="仿宋" panose="02010609060101010101" charset="-122"/>
                <a:sym typeface="+mn-ea"/>
              </a:rPr>
              <a:t>政府以法而治，法律是稳定的，修改法律有规范的程序；立法机构在议会，而议会的议员可以连选连任，并且改选一次是三分之一。</a:t>
            </a:r>
            <a:endParaRPr lang="zh-CN" altLang="en-US" dirty="0">
              <a:ea typeface="仿宋" panose="02010609060101010101" charset="-122"/>
            </a:endParaRPr>
          </a:p>
          <a:p>
            <a:r>
              <a:rPr lang="zh-CN" altLang="en-US" dirty="0">
                <a:ea typeface="仿宋" panose="02010609060101010101" charset="-122"/>
                <a:sym typeface="+mn-ea"/>
              </a:rPr>
              <a:t>政治竞争有法律规范。</a:t>
            </a:r>
            <a:r>
              <a:rPr lang="zh-CN" altLang="en-US" dirty="0">
                <a:latin typeface="仿宋" panose="02010609060101010101" charset="-122"/>
                <a:ea typeface="仿宋" panose="02010609060101010101" charset="-122"/>
                <a:sym typeface="+mn-ea"/>
              </a:rPr>
              <a:t>可以使得每个社群行使政治权力时不是各逞其能地直接介入政治领域，而是必须先认同既存的政治组织，遵循既存的政治程序，权力必须在政治体制的框架之内行使，由政治体制来监督、调节和指引其使用。</a:t>
            </a:r>
            <a:endParaRPr lang="zh-CN" altLang="en-US" dirty="0">
              <a:latin typeface="仿宋" panose="02010609060101010101" charset="-122"/>
              <a:ea typeface="仿宋" panose="02010609060101010101" charset="-122"/>
            </a:endParaRPr>
          </a:p>
          <a:p>
            <a:endParaRPr lang="zh-CN" altLang="en-US" dirty="0"/>
          </a:p>
        </p:txBody>
      </p:sp>
    </p:spTree>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标题 1"/>
          <p:cNvSpPr>
            <a:spLocks noGrp="1"/>
          </p:cNvSpPr>
          <p:nvPr>
            <p:ph type="title"/>
          </p:nvPr>
        </p:nvSpPr>
        <p:spPr/>
        <p:txBody>
          <a:bodyPr anchor="ctr"/>
          <a:lstStyle/>
          <a:p>
            <a:endParaRPr lang="zh-CN" altLang="en-US"/>
          </a:p>
        </p:txBody>
      </p:sp>
      <p:sp>
        <p:nvSpPr>
          <p:cNvPr id="182274" name="内容占位符 2"/>
          <p:cNvSpPr>
            <a:spLocks noGrp="1"/>
          </p:cNvSpPr>
          <p:nvPr>
            <p:ph idx="1"/>
          </p:nvPr>
        </p:nvSpPr>
        <p:spPr/>
        <p:txBody>
          <a:bodyPr anchor="t"/>
          <a:lstStyle/>
          <a:p>
            <a:r>
              <a:rPr lang="zh-CN" altLang="en-US" b="1" dirty="0">
                <a:ea typeface="仿宋" panose="02010609060101010101" charset="-122"/>
                <a:sym typeface="+mn-ea"/>
              </a:rPr>
              <a:t>中国民主化的难题</a:t>
            </a:r>
            <a:r>
              <a:rPr lang="zh-CN" altLang="en-US" dirty="0">
                <a:ea typeface="仿宋" panose="02010609060101010101" charset="-122"/>
                <a:sym typeface="+mn-ea"/>
              </a:rPr>
              <a:t>：</a:t>
            </a:r>
            <a:endParaRPr lang="zh-CN" altLang="en-US" dirty="0">
              <a:ea typeface="仿宋" panose="02010609060101010101" charset="-122"/>
            </a:endParaRPr>
          </a:p>
          <a:p>
            <a:r>
              <a:rPr lang="en-US" altLang="x-none" dirty="0">
                <a:ea typeface="仿宋" panose="02010609060101010101" charset="-122"/>
                <a:sym typeface="+mn-ea"/>
              </a:rPr>
              <a:t>1</a:t>
            </a:r>
            <a:r>
              <a:rPr lang="zh-CN" altLang="en-US" dirty="0">
                <a:ea typeface="仿宋" panose="02010609060101010101" charset="-122"/>
                <a:sym typeface="+mn-ea"/>
              </a:rPr>
              <a:t>、民主价值与大一统价值的张力，一个多民族国家可能面临分裂。</a:t>
            </a:r>
            <a:endParaRPr lang="zh-CN" altLang="en-US" dirty="0">
              <a:ea typeface="仿宋" panose="02010609060101010101" charset="-122"/>
            </a:endParaRPr>
          </a:p>
          <a:p>
            <a:r>
              <a:rPr lang="zh-CN" altLang="en-US" dirty="0">
                <a:ea typeface="仿宋" panose="02010609060101010101" charset="-122"/>
                <a:sym typeface="+mn-ea"/>
              </a:rPr>
              <a:t>是否中国的民主化只有在有助于而不是有害于大一统的情况下才有成长的空间</a:t>
            </a:r>
            <a:r>
              <a:rPr lang="en-US" altLang="x-none" dirty="0">
                <a:ea typeface="仿宋" panose="02010609060101010101" charset="-122"/>
                <a:sym typeface="+mn-ea"/>
              </a:rPr>
              <a:t>?</a:t>
            </a:r>
            <a:endParaRPr lang="en-US" altLang="x-none" dirty="0">
              <a:ea typeface="仿宋" panose="02010609060101010101" charset="-122"/>
            </a:endParaRPr>
          </a:p>
          <a:p>
            <a:r>
              <a:rPr lang="en-US" altLang="x-none" dirty="0">
                <a:ea typeface="仿宋" panose="02010609060101010101" charset="-122"/>
                <a:sym typeface="+mn-ea"/>
              </a:rPr>
              <a:t>2</a:t>
            </a:r>
            <a:r>
              <a:rPr lang="zh-CN" altLang="en-US" dirty="0">
                <a:ea typeface="仿宋" panose="02010609060101010101" charset="-122"/>
                <a:sym typeface="+mn-ea"/>
              </a:rPr>
              <a:t>、一人一票的普选权与控制扩大参与速度和规模之间的张力</a:t>
            </a:r>
            <a:r>
              <a:rPr lang="zh-CN" altLang="en-US" dirty="0" smtClean="0">
                <a:ea typeface="仿宋" panose="02010609060101010101" charset="-122"/>
                <a:sym typeface="+mn-ea"/>
              </a:rPr>
              <a:t>。</a:t>
            </a:r>
            <a:endParaRPr lang="en-US" altLang="zh-CN" dirty="0" smtClean="0">
              <a:ea typeface="仿宋" panose="02010609060101010101" charset="-122"/>
              <a:sym typeface="+mn-ea"/>
            </a:endParaRPr>
          </a:p>
          <a:p>
            <a:r>
              <a:rPr lang="zh-CN" altLang="en-US" dirty="0" smtClean="0">
                <a:ea typeface="仿宋" panose="02010609060101010101" charset="-122"/>
                <a:sym typeface="+mn-ea"/>
              </a:rPr>
              <a:t>中国</a:t>
            </a:r>
            <a:r>
              <a:rPr lang="zh-CN" altLang="en-US" dirty="0">
                <a:ea typeface="仿宋" panose="02010609060101010101" charset="-122"/>
                <a:sym typeface="+mn-ea"/>
              </a:rPr>
              <a:t>政治体制改革在技术层面面临的问题是如何调节控制新社会势力参政的速度和先后顺序，以保持政治参与扩大与政治制度化之间的平衡。</a:t>
            </a:r>
            <a:endParaRPr lang="en-US" altLang="zh-CN" dirty="0" smtClean="0">
              <a:ea typeface="仿宋" panose="02010609060101010101" charset="-122"/>
              <a:sym typeface="+mn-ea"/>
            </a:endParaRPr>
          </a:p>
          <a:p>
            <a:endParaRPr lang="zh-CN" altLang="en-US" dirty="0">
              <a:ea typeface="仿宋" panose="02010609060101010101" charset="-122"/>
            </a:endParaRPr>
          </a:p>
          <a:p>
            <a:endParaRPr lang="zh-CN" altLang="en-US" dirty="0">
              <a:ea typeface="仿宋" panose="02010609060101010101" charset="-122"/>
            </a:endParaRPr>
          </a:p>
          <a:p>
            <a:endParaRPr lang="zh-CN" altLang="en-US" dirty="0"/>
          </a:p>
        </p:txBody>
      </p:sp>
    </p:spTree>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latin typeface="仿宋" panose="02010609060101010101" pitchFamily="49" charset="-122"/>
                <a:ea typeface="仿宋" panose="02010609060101010101" pitchFamily="49" charset="-122"/>
              </a:rPr>
              <a:t>现实</a:t>
            </a:r>
            <a:r>
              <a:rPr lang="zh-CN" altLang="en-US" dirty="0">
                <a:latin typeface="仿宋" panose="02010609060101010101" pitchFamily="49" charset="-122"/>
                <a:ea typeface="仿宋" panose="02010609060101010101" pitchFamily="49" charset="-122"/>
              </a:rPr>
              <a:t>的问题是如何选择调节控制新社会势力参政的速度和先后顺序的相关变量</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西方样本</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限制因素</a:t>
            </a:r>
            <a:r>
              <a:rPr lang="zh-CN" altLang="en-US" dirty="0">
                <a:latin typeface="仿宋" panose="02010609060101010101" pitchFamily="49" charset="-122"/>
                <a:ea typeface="仿宋" panose="02010609060101010101" pitchFamily="49" charset="-122"/>
              </a:rPr>
              <a:t>：民族、种族、性别、职业、家庭出身、宗教信仰、教育程度、财产状况和居住期限。</a:t>
            </a:r>
          </a:p>
          <a:p>
            <a:r>
              <a:rPr lang="zh-CN" altLang="en-US" dirty="0" smtClean="0">
                <a:latin typeface="仿宋" panose="02010609060101010101" pitchFamily="49" charset="-122"/>
                <a:ea typeface="仿宋" panose="02010609060101010101" pitchFamily="49" charset="-122"/>
              </a:rPr>
              <a:t>权力实现过程：贵族</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上层资产阶级</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下层资产阶级</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农民</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城市工人，最终实现普选权</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50485021"/>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latin typeface="仿宋" panose="02010609060101010101" pitchFamily="49" charset="-122"/>
                <a:ea typeface="仿宋" panose="02010609060101010101" pitchFamily="49" charset="-122"/>
              </a:rPr>
              <a:t>3</a:t>
            </a:r>
            <a:r>
              <a:rPr lang="zh-CN" altLang="en-US" dirty="0" smtClean="0">
                <a:latin typeface="仿宋" panose="02010609060101010101" pitchFamily="49" charset="-122"/>
                <a:ea typeface="仿宋" panose="02010609060101010101" pitchFamily="49" charset="-122"/>
              </a:rPr>
              <a:t>、怎能够在</a:t>
            </a:r>
            <a:r>
              <a:rPr lang="zh-CN" altLang="en-US" dirty="0">
                <a:latin typeface="仿宋" panose="02010609060101010101" pitchFamily="49" charset="-122"/>
                <a:ea typeface="仿宋" panose="02010609060101010101" pitchFamily="49" charset="-122"/>
              </a:rPr>
              <a:t>不危害公共</a:t>
            </a:r>
            <a:r>
              <a:rPr lang="zh-CN" altLang="en-US" dirty="0" smtClean="0">
                <a:latin typeface="仿宋" panose="02010609060101010101" pitchFamily="49" charset="-122"/>
                <a:ea typeface="仿宋" panose="02010609060101010101" pitchFamily="49" charset="-122"/>
              </a:rPr>
              <a:t>秩序的前提下，实现民主化。</a:t>
            </a:r>
            <a:endParaRPr lang="en-US" altLang="zh-CN" dirty="0" smtClean="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如何在实现民主、自由、人权的进程中，同时保持一个强有力的政府，以实现政治稳定、社会稳定和经济赶超</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建立</a:t>
            </a:r>
            <a:r>
              <a:rPr lang="zh-CN" altLang="en-US" dirty="0">
                <a:latin typeface="仿宋" panose="02010609060101010101" pitchFamily="49" charset="-122"/>
                <a:ea typeface="仿宋" panose="02010609060101010101" pitchFamily="49" charset="-122"/>
              </a:rPr>
              <a:t>政府，最大的困难是，首先必须使政府能控制被统治者，其次是控制其自身。或则说首先的问题不是自由，而是建立合法的公共秩序</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民主化</a:t>
            </a:r>
            <a:r>
              <a:rPr lang="zh-CN" altLang="en-US" dirty="0">
                <a:latin typeface="仿宋" panose="02010609060101010101" pitchFamily="49" charset="-122"/>
                <a:ea typeface="仿宋" panose="02010609060101010101" pitchFamily="49" charset="-122"/>
              </a:rPr>
              <a:t>会增强反对政府的力量</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民众</a:t>
            </a:r>
            <a:r>
              <a:rPr lang="zh-CN" altLang="en-US" dirty="0">
                <a:latin typeface="仿宋" panose="02010609060101010101" pitchFamily="49" charset="-122"/>
                <a:ea typeface="仿宋" panose="02010609060101010101" pitchFamily="49" charset="-122"/>
              </a:rPr>
              <a:t>参与政治绝对不意味民众控制政府，民主主义一定不是民粹主义</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政治</a:t>
            </a:r>
            <a:r>
              <a:rPr lang="zh-CN" altLang="en-US" dirty="0">
                <a:latin typeface="仿宋" panose="02010609060101010101" pitchFamily="49" charset="-122"/>
                <a:ea typeface="仿宋" panose="02010609060101010101" pitchFamily="49" charset="-122"/>
              </a:rPr>
              <a:t>体制改革，扩大参与反而能够将无序的政治参与带入政治秩序之内，增加政府对人民的控制。</a:t>
            </a:r>
          </a:p>
          <a:p>
            <a:endParaRPr lang="zh-CN" altLang="en-US" dirty="0"/>
          </a:p>
        </p:txBody>
      </p:sp>
    </p:spTree>
    <p:extLst>
      <p:ext uri="{BB962C8B-B14F-4D97-AF65-F5344CB8AC3E}">
        <p14:creationId xmlns:p14="http://schemas.microsoft.com/office/powerpoint/2010/main" val="3719234495"/>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标题 1"/>
          <p:cNvSpPr>
            <a:spLocks noGrp="1"/>
          </p:cNvSpPr>
          <p:nvPr>
            <p:ph type="title"/>
          </p:nvPr>
        </p:nvSpPr>
        <p:spPr/>
        <p:txBody>
          <a:bodyPr anchor="ctr"/>
          <a:lstStyle/>
          <a:p>
            <a:endParaRPr lang="zh-CN" altLang="en-US"/>
          </a:p>
        </p:txBody>
      </p:sp>
      <p:sp>
        <p:nvSpPr>
          <p:cNvPr id="187394" name="内容占位符 2"/>
          <p:cNvSpPr>
            <a:spLocks noGrp="1"/>
          </p:cNvSpPr>
          <p:nvPr>
            <p:ph idx="1"/>
          </p:nvPr>
        </p:nvSpPr>
        <p:spPr/>
        <p:txBody>
          <a:bodyPr anchor="t"/>
          <a:lstStyle/>
          <a:p>
            <a:r>
              <a:rPr lang="zh-CN" altLang="en-US" sz="2400" b="1" dirty="0">
                <a:latin typeface="仿宋" panose="02010609060101010101" charset="-122"/>
                <a:ea typeface="仿宋" panose="02010609060101010101" charset="-122"/>
                <a:sym typeface="+mn-ea"/>
              </a:rPr>
              <a:t>法治不排斥对公民美德的追求</a:t>
            </a:r>
            <a:endParaRPr lang="zh-CN" altLang="en-US" sz="2400" b="1" dirty="0">
              <a:latin typeface="仿宋" panose="02010609060101010101" charset="-122"/>
              <a:ea typeface="仿宋" panose="02010609060101010101" charset="-122"/>
            </a:endParaRPr>
          </a:p>
          <a:p>
            <a:r>
              <a:rPr lang="zh-CN" altLang="en-US" sz="2400" dirty="0">
                <a:latin typeface="仿宋" panose="02010609060101010101" charset="-122"/>
                <a:ea typeface="仿宋" panose="02010609060101010101" charset="-122"/>
                <a:sym typeface="+mn-ea"/>
              </a:rPr>
              <a:t>法治</a:t>
            </a:r>
            <a:endParaRPr lang="zh-CN" altLang="en-US" sz="2400" dirty="0">
              <a:latin typeface="仿宋" panose="02010609060101010101" charset="-122"/>
              <a:ea typeface="仿宋" panose="02010609060101010101" charset="-122"/>
            </a:endParaRPr>
          </a:p>
          <a:p>
            <a:r>
              <a:rPr lang="zh-CN" altLang="en-US" sz="2400" dirty="0">
                <a:latin typeface="仿宋" panose="02010609060101010101" charset="-122"/>
                <a:ea typeface="仿宋" panose="02010609060101010101" charset="-122"/>
                <a:sym typeface="+mn-ea"/>
              </a:rPr>
              <a:t>政府通过立法的方式管理国家，换言之，政府不过是法律的物化。</a:t>
            </a:r>
            <a:endParaRPr lang="zh-CN" altLang="en-US" sz="2400" dirty="0">
              <a:latin typeface="仿宋" panose="02010609060101010101" charset="-122"/>
              <a:ea typeface="仿宋" panose="02010609060101010101" charset="-122"/>
            </a:endParaRPr>
          </a:p>
          <a:p>
            <a:r>
              <a:rPr lang="zh-CN" altLang="en-US" sz="2400" dirty="0">
                <a:latin typeface="仿宋" panose="02010609060101010101" charset="-122"/>
                <a:ea typeface="仿宋" panose="02010609060101010101" charset="-122"/>
              </a:rPr>
              <a:t>公共政策主要形式是法律，决定公共政策的主要机构</a:t>
            </a:r>
            <a:r>
              <a:rPr lang="zh-CN" altLang="en-US" sz="2400" dirty="0">
                <a:latin typeface="仿宋" panose="02010609060101010101" charset="-122"/>
                <a:ea typeface="仿宋" panose="02010609060101010101" charset="-122"/>
                <a:sym typeface="+mn-ea"/>
              </a:rPr>
              <a:t>是议会，不是政府。</a:t>
            </a:r>
            <a:endParaRPr lang="zh-CN" altLang="en-US" sz="2400" dirty="0">
              <a:latin typeface="仿宋" panose="02010609060101010101" charset="-122"/>
              <a:ea typeface="仿宋" panose="02010609060101010101" charset="-122"/>
            </a:endParaRPr>
          </a:p>
          <a:p>
            <a:r>
              <a:rPr lang="zh-CN" altLang="en-US" sz="2400" dirty="0">
                <a:latin typeface="仿宋" panose="02010609060101010101" charset="-122"/>
                <a:ea typeface="仿宋" panose="02010609060101010101" charset="-122"/>
                <a:sym typeface="+mn-ea"/>
              </a:rPr>
              <a:t>法律没有明文规定的都是人民可以做的；法律没有明文规定的都是政府不可以做的。</a:t>
            </a:r>
            <a:endParaRPr lang="zh-CN" altLang="en-US" sz="2400" dirty="0">
              <a:latin typeface="仿宋" panose="02010609060101010101" charset="-122"/>
              <a:ea typeface="仿宋" panose="02010609060101010101" charset="-122"/>
            </a:endParaRPr>
          </a:p>
          <a:p>
            <a:endParaRPr lang="zh-CN" altLang="en-US" sz="2400" dirty="0">
              <a:latin typeface="仿宋" panose="02010609060101010101" charset="-122"/>
              <a:ea typeface="仿宋" panose="02010609060101010101" charset="-122"/>
            </a:endParaRPr>
          </a:p>
          <a:p>
            <a:endParaRPr lang="zh-CN" altLang="en-US" sz="2400" b="1" dirty="0">
              <a:latin typeface="仿宋" panose="02010609060101010101" charset="-122"/>
              <a:ea typeface="仿宋" panose="02010609060101010101" charset="-122"/>
            </a:endParaRPr>
          </a:p>
          <a:p>
            <a:endParaRPr lang="zh-CN" altLang="en-US" b="1" dirty="0">
              <a:latin typeface="仿宋" panose="02010609060101010101" charset="-122"/>
              <a:ea typeface="仿宋" panose="02010609060101010101" charset="-122"/>
            </a:endParaRPr>
          </a:p>
        </p:txBody>
      </p:sp>
    </p:spTree>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标题 1"/>
          <p:cNvSpPr>
            <a:spLocks noGrp="1"/>
          </p:cNvSpPr>
          <p:nvPr>
            <p:ph type="title"/>
          </p:nvPr>
        </p:nvSpPr>
        <p:spPr/>
        <p:txBody>
          <a:bodyPr anchor="ctr"/>
          <a:lstStyle/>
          <a:p>
            <a:endParaRPr lang="zh-CN" altLang="en-US"/>
          </a:p>
        </p:txBody>
      </p:sp>
      <p:sp>
        <p:nvSpPr>
          <p:cNvPr id="188418"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sym typeface="+mn-ea"/>
              </a:rPr>
              <a:t>法治无非是政府对其治理方式的一种选择，在习惯、道德信条、宗教教条等等社会治理手段中间，政府选择了法律</a:t>
            </a:r>
            <a:r>
              <a:rPr lang="en-US" altLang="x-none" dirty="0">
                <a:latin typeface="仿宋" panose="02010609060101010101" charset="-122"/>
                <a:ea typeface="仿宋" panose="02010609060101010101" charset="-122"/>
                <a:sym typeface="+mn-ea"/>
              </a:rPr>
              <a:t>, </a:t>
            </a:r>
            <a:r>
              <a:rPr lang="zh-CN" altLang="en-US" dirty="0">
                <a:latin typeface="仿宋" panose="02010609060101010101" charset="-122"/>
                <a:ea typeface="仿宋" panose="02010609060101010101" charset="-122"/>
                <a:sym typeface="+mn-ea"/>
              </a:rPr>
              <a:t>法律提供了政府选择治理方式的权威标准。</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sym typeface="+mn-ea"/>
              </a:rPr>
              <a:t>在社会的自主空间，治理方式一定是多选项的，法律、习惯、道德信条、宗教教条可以“交响变奏”。</a:t>
            </a:r>
            <a:endParaRPr lang="zh-CN" altLang="en-US" dirty="0">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标题 1"/>
          <p:cNvSpPr>
            <a:spLocks noGrp="1"/>
          </p:cNvSpPr>
          <p:nvPr>
            <p:ph type="title"/>
          </p:nvPr>
        </p:nvSpPr>
        <p:spPr/>
        <p:txBody>
          <a:bodyPr anchor="ctr"/>
          <a:lstStyle/>
          <a:p>
            <a:endParaRPr lang="zh-CN" altLang="en-US"/>
          </a:p>
        </p:txBody>
      </p:sp>
      <p:sp>
        <p:nvSpPr>
          <p:cNvPr id="189442" name="内容占位符 2"/>
          <p:cNvSpPr>
            <a:spLocks noGrp="1"/>
          </p:cNvSpPr>
          <p:nvPr>
            <p:ph idx="1"/>
          </p:nvPr>
        </p:nvSpPr>
        <p:spPr/>
        <p:txBody>
          <a:bodyPr anchor="t"/>
          <a:lstStyle/>
          <a:p>
            <a:pPr>
              <a:lnSpc>
                <a:spcPct val="90000"/>
              </a:lnSpc>
            </a:pPr>
            <a:r>
              <a:rPr lang="zh-CN" altLang="en-US" dirty="0">
                <a:latin typeface="仿宋" panose="02010609060101010101" charset="-122"/>
                <a:ea typeface="仿宋" panose="02010609060101010101" charset="-122"/>
                <a:sym typeface="+mn-ea"/>
              </a:rPr>
              <a:t>联邦党人认为，“人类有某种程度的劣根性，需要有某种程度的慎重和不信任</a:t>
            </a:r>
            <a:r>
              <a:rPr lang="zh-CN" altLang="en-US" dirty="0" smtClean="0">
                <a:latin typeface="仿宋" panose="02010609060101010101" charset="-122"/>
                <a:ea typeface="仿宋" panose="02010609060101010101" charset="-122"/>
                <a:sym typeface="+mn-ea"/>
              </a:rPr>
              <a:t>，</a:t>
            </a:r>
            <a:r>
              <a:rPr lang="zh-CN" altLang="en-US" dirty="0">
                <a:latin typeface="仿宋" panose="02010609060101010101" charset="-122"/>
                <a:ea typeface="仿宋" panose="02010609060101010101" charset="-122"/>
                <a:sym typeface="+mn-ea"/>
              </a:rPr>
              <a:t>但是</a:t>
            </a:r>
            <a:r>
              <a:rPr lang="zh-CN" altLang="en-US" b="1" dirty="0" smtClean="0">
                <a:latin typeface="仿宋" panose="02010609060101010101" charset="-122"/>
                <a:ea typeface="仿宋" panose="02010609060101010101" charset="-122"/>
                <a:sym typeface="+mn-ea"/>
              </a:rPr>
              <a:t>人类</a:t>
            </a:r>
            <a:r>
              <a:rPr lang="zh-CN" altLang="en-US" b="1" dirty="0">
                <a:latin typeface="仿宋" panose="02010609060101010101" charset="-122"/>
                <a:ea typeface="仿宋" panose="02010609060101010101" charset="-122"/>
                <a:sym typeface="+mn-ea"/>
              </a:rPr>
              <a:t>本性中还有其他品质，证明某种尊重和信任是正确的。共和政体要比任何其他政体更加以这些品质的存在为先决条件。</a:t>
            </a:r>
            <a:r>
              <a:rPr lang="zh-CN" altLang="en-US" dirty="0">
                <a:latin typeface="仿宋" panose="02010609060101010101" charset="-122"/>
                <a:ea typeface="仿宋" panose="02010609060101010101" charset="-122"/>
                <a:sym typeface="+mn-ea"/>
              </a:rPr>
              <a:t>如果我们当中某些人的政治妒忌所描述的图景与人类特性一模一样，推论就是，人们没有充分的德行可以实行自治，只有专制政治的锁链才能阻止他们互相残杀。”</a:t>
            </a:r>
            <a:r>
              <a:rPr lang="en-US" altLang="x-none" dirty="0">
                <a:latin typeface="仿宋" panose="02010609060101010101" charset="-122"/>
                <a:ea typeface="仿宋" panose="02010609060101010101" charset="-122"/>
                <a:sym typeface="+mn-ea"/>
              </a:rPr>
              <a:t> </a:t>
            </a:r>
            <a:endParaRPr lang="en-US" altLang="x-none" dirty="0">
              <a:latin typeface="仿宋" panose="02010609060101010101" charset="-122"/>
              <a:ea typeface="仿宋" panose="02010609060101010101" charset="-122"/>
            </a:endParaRPr>
          </a:p>
          <a:p>
            <a:pPr>
              <a:lnSpc>
                <a:spcPct val="90000"/>
              </a:lnSpc>
            </a:pPr>
            <a:r>
              <a:rPr lang="en-US" altLang="x-none" dirty="0">
                <a:latin typeface="仿宋" panose="02010609060101010101" charset="-122"/>
                <a:ea typeface="仿宋" panose="02010609060101010101" charset="-122"/>
                <a:sym typeface="+mn-ea"/>
              </a:rPr>
              <a:t>“</a:t>
            </a:r>
            <a:r>
              <a:rPr lang="zh-CN" altLang="en-US" b="1" dirty="0">
                <a:latin typeface="仿宋" panose="02010609060101010101" charset="-122"/>
                <a:ea typeface="仿宋" panose="02010609060101010101" charset="-122"/>
                <a:sym typeface="+mn-ea"/>
              </a:rPr>
              <a:t>代议制度的设想原即以相信人类社会有美德与荣誉之部分存在为根据，</a:t>
            </a:r>
            <a:r>
              <a:rPr lang="zh-CN" altLang="en-US" dirty="0">
                <a:latin typeface="仿宋" panose="02010609060101010101" charset="-122"/>
                <a:ea typeface="仿宋" panose="02010609060101010101" charset="-122"/>
                <a:sym typeface="+mn-ea"/>
              </a:rPr>
              <a:t>此亦为对代议机关可以寄于信任的可靠基础。而此一论断且已为实际经验所证明。</a:t>
            </a:r>
            <a:r>
              <a:rPr lang="en-US" altLang="x-none" dirty="0">
                <a:latin typeface="仿宋" panose="02010609060101010101" charset="-122"/>
                <a:ea typeface="仿宋" panose="02010609060101010101" charset="-122"/>
                <a:sym typeface="+mn-ea"/>
              </a:rPr>
              <a:t>”</a:t>
            </a:r>
            <a:endParaRPr lang="en-US" altLang="x-none" dirty="0">
              <a:latin typeface="仿宋" panose="02010609060101010101" charset="-122"/>
              <a:ea typeface="仿宋" panose="02010609060101010101" charset="-122"/>
            </a:endParaRPr>
          </a:p>
          <a:p>
            <a:pPr>
              <a:lnSpc>
                <a:spcPct val="90000"/>
              </a:lnSpc>
            </a:pPr>
            <a:r>
              <a:rPr lang="zh-CN" altLang="en-US" dirty="0">
                <a:latin typeface="仿宋" panose="02010609060101010101" charset="-122"/>
                <a:ea typeface="仿宋" panose="02010609060101010101" charset="-122"/>
                <a:sym typeface="+mn-ea"/>
              </a:rPr>
              <a:t/>
            </a:r>
            <a:br>
              <a:rPr lang="zh-CN" altLang="en-US" dirty="0">
                <a:latin typeface="仿宋" panose="02010609060101010101" charset="-122"/>
                <a:ea typeface="仿宋" panose="02010609060101010101" charset="-122"/>
                <a:sym typeface="+mn-ea"/>
              </a:rPr>
            </a:br>
            <a:r>
              <a:rPr lang="en-US" altLang="x-none" dirty="0">
                <a:latin typeface="仿宋" panose="02010609060101010101" charset="-122"/>
                <a:ea typeface="仿宋" panose="02010609060101010101" charset="-122"/>
                <a:sym typeface="+mn-ea"/>
              </a:rPr>
              <a:t> </a:t>
            </a:r>
            <a:r>
              <a:rPr lang="en-US" altLang="x-none" sz="1600" dirty="0">
                <a:latin typeface="仿宋" panose="02010609060101010101" charset="-122"/>
                <a:ea typeface="仿宋" panose="02010609060101010101" charset="-122"/>
                <a:sym typeface="+mn-ea"/>
              </a:rPr>
              <a:t>[</a:t>
            </a:r>
            <a:r>
              <a:rPr lang="zh-CN" altLang="en-US" sz="1600" dirty="0">
                <a:latin typeface="仿宋" panose="02010609060101010101" charset="-122"/>
                <a:ea typeface="仿宋" panose="02010609060101010101" charset="-122"/>
                <a:sym typeface="+mn-ea"/>
              </a:rPr>
              <a:t>美</a:t>
            </a:r>
            <a:r>
              <a:rPr lang="en-US" altLang="x-none" sz="1600" dirty="0">
                <a:latin typeface="仿宋" panose="02010609060101010101" charset="-122"/>
                <a:ea typeface="仿宋" panose="02010609060101010101" charset="-122"/>
                <a:sym typeface="+mn-ea"/>
              </a:rPr>
              <a:t>]</a:t>
            </a:r>
            <a:r>
              <a:rPr lang="zh-CN" altLang="en-US" sz="1600" dirty="0">
                <a:latin typeface="仿宋" panose="02010609060101010101" charset="-122"/>
                <a:ea typeface="仿宋" panose="02010609060101010101" charset="-122"/>
                <a:sym typeface="+mn-ea"/>
                <a:hlinkClick r:id="rId2" tooltip="搜索&quot;(美)汉密尔顿 杰伊&quot;的图书"/>
              </a:rPr>
              <a:t>汉密尔顿 、杰伊</a:t>
            </a:r>
            <a:r>
              <a:rPr lang="zh-CN" altLang="en-US" sz="1600" dirty="0">
                <a:latin typeface="仿宋" panose="02010609060101010101" charset="-122"/>
                <a:ea typeface="仿宋" panose="02010609060101010101" charset="-122"/>
                <a:sym typeface="+mn-ea"/>
              </a:rPr>
              <a:t>、麦迪逊：</a:t>
            </a:r>
            <a:r>
              <a:rPr lang="en-US" altLang="x-none" sz="1600" dirty="0">
                <a:latin typeface="仿宋" panose="02010609060101010101" charset="-122"/>
                <a:ea typeface="仿宋" panose="02010609060101010101" charset="-122"/>
                <a:sym typeface="+mn-ea"/>
              </a:rPr>
              <a:t>《</a:t>
            </a:r>
            <a:r>
              <a:rPr lang="zh-CN" altLang="en-US" sz="1600" dirty="0">
                <a:latin typeface="仿宋" panose="02010609060101010101" charset="-122"/>
                <a:ea typeface="仿宋" panose="02010609060101010101" charset="-122"/>
                <a:sym typeface="+mn-ea"/>
              </a:rPr>
              <a:t>联邦党人文集</a:t>
            </a:r>
            <a:r>
              <a:rPr lang="en-US" altLang="x-none" sz="1600" dirty="0">
                <a:latin typeface="仿宋" panose="02010609060101010101" charset="-122"/>
                <a:ea typeface="仿宋" panose="02010609060101010101" charset="-122"/>
                <a:sym typeface="+mn-ea"/>
              </a:rPr>
              <a:t>》</a:t>
            </a:r>
            <a:r>
              <a:rPr lang="zh-CN" altLang="en-US" sz="1600" dirty="0">
                <a:latin typeface="仿宋" panose="02010609060101010101" charset="-122"/>
                <a:ea typeface="仿宋" panose="02010609060101010101" charset="-122"/>
                <a:sym typeface="+mn-ea"/>
              </a:rPr>
              <a:t>，商务印书馆</a:t>
            </a:r>
            <a:r>
              <a:rPr lang="en-US" altLang="x-none" sz="1600" dirty="0">
                <a:latin typeface="仿宋" panose="02010609060101010101" charset="-122"/>
                <a:ea typeface="仿宋" panose="02010609060101010101" charset="-122"/>
                <a:sym typeface="+mn-ea"/>
              </a:rPr>
              <a:t>1980</a:t>
            </a:r>
            <a:r>
              <a:rPr lang="zh-CN" altLang="en-US" sz="1600" dirty="0">
                <a:latin typeface="仿宋" panose="02010609060101010101" charset="-122"/>
                <a:ea typeface="仿宋" panose="02010609060101010101" charset="-122"/>
                <a:sym typeface="+mn-ea"/>
              </a:rPr>
              <a:t>年版，第</a:t>
            </a:r>
            <a:r>
              <a:rPr lang="en-US" altLang="x-none" sz="1600" dirty="0">
                <a:latin typeface="仿宋" panose="02010609060101010101" charset="-122"/>
                <a:ea typeface="仿宋" panose="02010609060101010101" charset="-122"/>
                <a:sym typeface="+mn-ea"/>
              </a:rPr>
              <a:t>286</a:t>
            </a:r>
            <a:r>
              <a:rPr lang="zh-CN" altLang="en-US" sz="1600" dirty="0">
                <a:latin typeface="仿宋" panose="02010609060101010101" charset="-122"/>
                <a:ea typeface="仿宋" panose="02010609060101010101" charset="-122"/>
                <a:sym typeface="+mn-ea"/>
              </a:rPr>
              <a:t>、</a:t>
            </a:r>
            <a:r>
              <a:rPr lang="en-US" altLang="x-none" sz="1600" dirty="0">
                <a:latin typeface="仿宋" panose="02010609060101010101" charset="-122"/>
                <a:ea typeface="仿宋" panose="02010609060101010101" charset="-122"/>
                <a:sym typeface="+mn-ea"/>
              </a:rPr>
              <a:t>385</a:t>
            </a:r>
            <a:r>
              <a:rPr lang="zh-CN" altLang="en-US" sz="1600" dirty="0">
                <a:latin typeface="仿宋" panose="02010609060101010101" charset="-122"/>
                <a:ea typeface="仿宋" panose="02010609060101010101" charset="-122"/>
                <a:sym typeface="+mn-ea"/>
              </a:rPr>
              <a:t>页。</a:t>
            </a:r>
            <a:endParaRPr lang="zh-CN" altLang="en-US" sz="1600" dirty="0">
              <a:latin typeface="仿宋" panose="02010609060101010101" charset="-122"/>
              <a:ea typeface="仿宋" panose="02010609060101010101" charset="-122"/>
            </a:endParaRPr>
          </a:p>
          <a:p>
            <a:endParaRPr lang="zh-CN" alt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1265"/>
          <p:cNvSpPr>
            <a:spLocks noGrp="1"/>
          </p:cNvSpPr>
          <p:nvPr>
            <p:ph type="title"/>
          </p:nvPr>
        </p:nvSpPr>
        <p:spPr/>
        <p:txBody>
          <a:bodyPr anchor="ctr"/>
          <a:lstStyle/>
          <a:p>
            <a:endParaRPr lang="zh-CN" altLang="en-US"/>
          </a:p>
        </p:txBody>
      </p:sp>
      <p:sp>
        <p:nvSpPr>
          <p:cNvPr id="10242" name="文本占位符 11266"/>
          <p:cNvSpPr>
            <a:spLocks noGrp="1"/>
          </p:cNvSpPr>
          <p:nvPr>
            <p:ph idx="1"/>
          </p:nvPr>
        </p:nvSpPr>
        <p:spPr/>
        <p:txBody>
          <a:bodyPr anchor="t"/>
          <a:lstStyle/>
          <a:p>
            <a:r>
              <a:rPr lang="en-US" altLang="zh-CN" sz="2400" dirty="0">
                <a:latin typeface="仿宋" panose="02010609060101010101" charset="-122"/>
                <a:ea typeface="仿宋" panose="02010609060101010101" charset="-122"/>
              </a:rPr>
              <a:t>3</a:t>
            </a:r>
            <a:r>
              <a:rPr lang="zh-CN" altLang="en-US" sz="2400" dirty="0">
                <a:latin typeface="仿宋" panose="02010609060101010101" charset="-122"/>
                <a:ea typeface="仿宋" panose="02010609060101010101" charset="-122"/>
              </a:rPr>
              <a:t>、取其精华,去其糟粕</a:t>
            </a:r>
          </a:p>
          <a:p>
            <a:r>
              <a:rPr lang="zh-CN" altLang="en-US" sz="2400" dirty="0">
                <a:latin typeface="仿宋" panose="02010609060101010101" charset="-122"/>
                <a:ea typeface="仿宋" panose="02010609060101010101" charset="-122"/>
              </a:rPr>
              <a:t>鲁迅《拿来主义》中，涉及了“去其糟粕，取其精华”的意思，但没有明确地使用这个词语。</a:t>
            </a:r>
          </a:p>
          <a:p>
            <a:r>
              <a:rPr lang="zh-CN" altLang="en-US" sz="2400" dirty="0">
                <a:latin typeface="仿宋" panose="02010609060101010101" charset="-122"/>
                <a:ea typeface="仿宋" panose="02010609060101010101" charset="-122"/>
              </a:rPr>
              <a:t>毛泽东《新民主主义论》：“清理古代文化的发展过程，剔除其封建性的糟粕，吸收其民主性的精华，是发展民族新文化提高民族自信心的必要条件。”</a:t>
            </a:r>
          </a:p>
          <a:p>
            <a:endParaRPr lang="zh-CN" altLang="en-US" sz="2400" dirty="0">
              <a:latin typeface="仿宋" panose="02010609060101010101" charset="-122"/>
              <a:ea typeface="仿宋" panose="02010609060101010101" charset="-122"/>
            </a:endParaRPr>
          </a:p>
        </p:txBody>
      </p:sp>
    </p:spTree>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标题 1"/>
          <p:cNvSpPr>
            <a:spLocks noGrp="1"/>
          </p:cNvSpPr>
          <p:nvPr>
            <p:ph type="title"/>
          </p:nvPr>
        </p:nvSpPr>
        <p:spPr/>
        <p:txBody>
          <a:bodyPr anchor="ctr"/>
          <a:lstStyle/>
          <a:p>
            <a:endParaRPr lang="zh-CN" altLang="en-US"/>
          </a:p>
        </p:txBody>
      </p:sp>
      <p:sp>
        <p:nvSpPr>
          <p:cNvPr id="190466" name="内容占位符 2"/>
          <p:cNvSpPr>
            <a:spLocks noGrp="1"/>
          </p:cNvSpPr>
          <p:nvPr>
            <p:ph idx="1"/>
          </p:nvPr>
        </p:nvSpPr>
        <p:spPr/>
        <p:txBody>
          <a:bodyPr anchor="t"/>
          <a:lstStyle/>
          <a:p>
            <a:pPr>
              <a:lnSpc>
                <a:spcPct val="80000"/>
              </a:lnSpc>
            </a:pPr>
            <a:r>
              <a:rPr lang="zh-CN" altLang="en-US" sz="2400" b="1" dirty="0">
                <a:latin typeface="仿宋" panose="02010609060101010101" charset="-122"/>
                <a:ea typeface="仿宋" panose="02010609060101010101" charset="-122"/>
                <a:sym typeface="+mn-ea"/>
              </a:rPr>
              <a:t>概念归纳</a:t>
            </a:r>
          </a:p>
          <a:p>
            <a:pPr>
              <a:lnSpc>
                <a:spcPct val="80000"/>
              </a:lnSpc>
            </a:pPr>
            <a:endParaRPr lang="zh-CN" altLang="en-US" dirty="0">
              <a:latin typeface="仿宋" panose="02010609060101010101" charset="-122"/>
              <a:ea typeface="仿宋" panose="02010609060101010101" charset="-122"/>
              <a:sym typeface="+mn-ea"/>
            </a:endParaRPr>
          </a:p>
          <a:p>
            <a:pPr>
              <a:lnSpc>
                <a:spcPct val="80000"/>
              </a:lnSpc>
            </a:pPr>
            <a:r>
              <a:rPr lang="zh-CN" altLang="en-US" dirty="0">
                <a:latin typeface="仿宋" panose="02010609060101010101" charset="-122"/>
                <a:ea typeface="仿宋" panose="02010609060101010101" charset="-122"/>
                <a:sym typeface="+mn-ea"/>
              </a:rPr>
              <a:t>公共政策、政治制度、政治共同体、民主、极权、威权、法治、行政权</a:t>
            </a:r>
          </a:p>
          <a:p>
            <a:pPr>
              <a:lnSpc>
                <a:spcPct val="80000"/>
              </a:lnSpc>
            </a:pPr>
            <a:endParaRPr lang="zh-CN" altLang="en-US">
              <a:ea typeface="仿宋" panose="02010609060101010101" charset="-122"/>
              <a:sym typeface="+mn-ea"/>
            </a:endParaRPr>
          </a:p>
          <a:p>
            <a:pPr>
              <a:lnSpc>
                <a:spcPct val="80000"/>
              </a:lnSpc>
            </a:pPr>
            <a:endParaRPr lang="zh-CN" altLang="en-US">
              <a:ea typeface="仿宋" panose="02010609060101010101" charset="-122"/>
              <a:sym typeface="+mn-ea"/>
            </a:endParaRPr>
          </a:p>
        </p:txBody>
      </p:sp>
    </p:spTree>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charset="-122"/>
                <a:ea typeface="仿宋" panose="02010609060101010101" charset="-122"/>
              </a:rPr>
              <a:t>第八讲作业题</a:t>
            </a:r>
          </a:p>
          <a:p>
            <a:pPr>
              <a:lnSpc>
                <a:spcPct val="80000"/>
              </a:lnSpc>
            </a:pPr>
            <a:r>
              <a:rPr lang="en-US" altLang="zh-CN" dirty="0">
                <a:latin typeface="仿宋" panose="02010609060101010101" charset="-122"/>
                <a:ea typeface="仿宋" panose="02010609060101010101" charset="-122"/>
                <a:sym typeface="+mn-ea"/>
              </a:rPr>
              <a:t>1</a:t>
            </a:r>
            <a:r>
              <a:rPr lang="zh-CN" altLang="en-US" dirty="0">
                <a:latin typeface="仿宋" panose="02010609060101010101" charset="-122"/>
                <a:ea typeface="仿宋" panose="02010609060101010101" charset="-122"/>
                <a:sym typeface="+mn-ea"/>
              </a:rPr>
              <a:t>、请解释计划经济，请评价计划经济在中国之得失？</a:t>
            </a:r>
          </a:p>
          <a:p>
            <a:pPr>
              <a:lnSpc>
                <a:spcPct val="80000"/>
              </a:lnSpc>
            </a:pPr>
            <a:r>
              <a:rPr lang="en-US" altLang="zh-CN" dirty="0">
                <a:latin typeface="仿宋" panose="02010609060101010101" charset="-122"/>
                <a:ea typeface="仿宋" panose="02010609060101010101" charset="-122"/>
                <a:sym typeface="+mn-ea"/>
              </a:rPr>
              <a:t>2</a:t>
            </a:r>
            <a:r>
              <a:rPr lang="zh-CN" altLang="en-US" dirty="0">
                <a:latin typeface="仿宋" panose="02010609060101010101" charset="-122"/>
                <a:ea typeface="仿宋" panose="02010609060101010101" charset="-122"/>
                <a:sym typeface="+mn-ea"/>
              </a:rPr>
              <a:t>、为什么市场化会带来财富的增长？</a:t>
            </a:r>
          </a:p>
          <a:p>
            <a:pPr>
              <a:lnSpc>
                <a:spcPct val="80000"/>
              </a:lnSpc>
            </a:pPr>
            <a:r>
              <a:rPr lang="en-US" altLang="zh-CN" dirty="0">
                <a:latin typeface="仿宋" panose="02010609060101010101" charset="-122"/>
                <a:ea typeface="仿宋" panose="02010609060101010101" charset="-122"/>
                <a:sym typeface="+mn-ea"/>
              </a:rPr>
              <a:t>3</a:t>
            </a:r>
            <a:r>
              <a:rPr lang="zh-CN" altLang="en-US" dirty="0">
                <a:latin typeface="仿宋" panose="02010609060101010101" charset="-122"/>
                <a:ea typeface="仿宋" panose="02010609060101010101" charset="-122"/>
                <a:sym typeface="+mn-ea"/>
              </a:rPr>
              <a:t>、解释</a:t>
            </a:r>
            <a:r>
              <a:rPr lang="zh-CN" altLang="en-US" dirty="0">
                <a:ea typeface="仿宋" panose="02010609060101010101" charset="-122"/>
                <a:sym typeface="+mn-ea"/>
              </a:rPr>
              <a:t>市场机制？</a:t>
            </a:r>
          </a:p>
          <a:p>
            <a:pPr>
              <a:lnSpc>
                <a:spcPct val="80000"/>
              </a:lnSpc>
            </a:pPr>
            <a:r>
              <a:rPr lang="en-US" altLang="zh-CN" dirty="0">
                <a:latin typeface="仿宋" panose="02010609060101010101" charset="-122"/>
                <a:ea typeface="仿宋" panose="02010609060101010101" charset="-122"/>
              </a:rPr>
              <a:t>4</a:t>
            </a:r>
            <a:r>
              <a:rPr lang="zh-CN" altLang="en-US" dirty="0">
                <a:latin typeface="仿宋" panose="02010609060101010101" charset="-122"/>
                <a:ea typeface="仿宋" panose="02010609060101010101" charset="-122"/>
              </a:rPr>
              <a:t>、解释</a:t>
            </a:r>
            <a:r>
              <a:rPr lang="zh-CN" altLang="en-US" dirty="0">
                <a:latin typeface="仿宋" panose="02010609060101010101" charset="-122"/>
                <a:ea typeface="仿宋" panose="02010609060101010101" charset="-122"/>
                <a:sym typeface="+mn-ea"/>
              </a:rPr>
              <a:t>政治制度、政治共同体、民主、极权、威权、法治？</a:t>
            </a:r>
          </a:p>
          <a:p>
            <a:pPr>
              <a:lnSpc>
                <a:spcPct val="80000"/>
              </a:lnSpc>
            </a:pPr>
            <a:r>
              <a:rPr lang="en-US" altLang="zh-CN" dirty="0">
                <a:latin typeface="仿宋" panose="02010609060101010101" charset="-122"/>
                <a:ea typeface="仿宋" panose="02010609060101010101" charset="-122"/>
                <a:sym typeface="+mn-ea"/>
              </a:rPr>
              <a:t>5</a:t>
            </a:r>
            <a:r>
              <a:rPr lang="zh-CN" altLang="en-US" dirty="0">
                <a:latin typeface="仿宋" panose="02010609060101010101" charset="-122"/>
                <a:ea typeface="仿宋" panose="02010609060101010101" charset="-122"/>
                <a:sym typeface="+mn-ea"/>
              </a:rPr>
              <a:t>、高水平政治制度的标准有哪些</a:t>
            </a:r>
            <a:r>
              <a:rPr lang="zh-CN" altLang="en-US" dirty="0" smtClean="0">
                <a:latin typeface="仿宋" panose="02010609060101010101" charset="-122"/>
                <a:ea typeface="仿宋" panose="02010609060101010101" charset="-122"/>
                <a:sym typeface="+mn-ea"/>
              </a:rPr>
              <a:t>？</a:t>
            </a:r>
            <a:endParaRPr lang="zh-CN" altLang="en-US" dirty="0">
              <a:latin typeface="仿宋" panose="02010609060101010101" charset="-122"/>
              <a:ea typeface="仿宋" panose="02010609060101010101" charset="-122"/>
              <a:sym typeface="+mn-ea"/>
            </a:endParaRPr>
          </a:p>
          <a:p>
            <a:pPr>
              <a:lnSpc>
                <a:spcPct val="80000"/>
              </a:lnSpc>
            </a:pPr>
            <a:r>
              <a:rPr lang="en-US" altLang="zh-CN" dirty="0">
                <a:latin typeface="仿宋" panose="02010609060101010101" charset="-122"/>
                <a:ea typeface="仿宋" panose="02010609060101010101" charset="-122"/>
                <a:sym typeface="+mn-ea"/>
              </a:rPr>
              <a:t>6</a:t>
            </a:r>
            <a:r>
              <a:rPr lang="zh-CN" altLang="en-US" dirty="0">
                <a:latin typeface="仿宋" panose="02010609060101010101" charset="-122"/>
                <a:ea typeface="仿宋" panose="02010609060101010101" charset="-122"/>
                <a:sym typeface="+mn-ea"/>
              </a:rPr>
              <a:t>、法治不排斥对公民美德</a:t>
            </a:r>
            <a:r>
              <a:rPr lang="zh-CN" altLang="en-US">
                <a:latin typeface="仿宋" panose="02010609060101010101" charset="-122"/>
                <a:ea typeface="仿宋" panose="02010609060101010101" charset="-122"/>
                <a:sym typeface="+mn-ea"/>
              </a:rPr>
              <a:t>的</a:t>
            </a:r>
            <a:r>
              <a:rPr lang="zh-CN" altLang="en-US" smtClean="0">
                <a:latin typeface="仿宋" panose="02010609060101010101" charset="-122"/>
                <a:ea typeface="仿宋" panose="02010609060101010101" charset="-122"/>
                <a:sym typeface="+mn-ea"/>
              </a:rPr>
              <a:t>追求？</a:t>
            </a:r>
            <a:endParaRPr lang="zh-CN" altLang="en-US" dirty="0">
              <a:latin typeface="仿宋" panose="02010609060101010101" charset="-122"/>
              <a:ea typeface="仿宋" panose="02010609060101010101" charset="-122"/>
              <a:sym typeface="+mn-ea"/>
            </a:endParaRPr>
          </a:p>
          <a:p>
            <a:pPr>
              <a:lnSpc>
                <a:spcPct val="80000"/>
              </a:lnSpc>
            </a:pPr>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标题 1"/>
          <p:cNvSpPr>
            <a:spLocks noGrp="1"/>
          </p:cNvSpPr>
          <p:nvPr>
            <p:ph type="title"/>
          </p:nvPr>
        </p:nvSpPr>
        <p:spPr>
          <a:xfrm>
            <a:off x="1579245" y="393700"/>
            <a:ext cx="8229600" cy="942975"/>
          </a:xfrm>
        </p:spPr>
        <p:txBody>
          <a:bodyPr anchor="ctr"/>
          <a:lstStyle/>
          <a:p>
            <a:r>
              <a:rPr lang="zh-CN" altLang="en-US"/>
              <a:t>第九讲  实现祖国完全统一的理论 </a:t>
            </a:r>
          </a:p>
        </p:txBody>
      </p:sp>
      <p:sp>
        <p:nvSpPr>
          <p:cNvPr id="195586" name="内容占位符 2"/>
          <p:cNvSpPr>
            <a:spLocks noGrp="1"/>
          </p:cNvSpPr>
          <p:nvPr>
            <p:ph idx="1"/>
          </p:nvPr>
        </p:nvSpPr>
        <p:spPr/>
        <p:txBody>
          <a:bodyPr anchor="t"/>
          <a:lstStyle/>
          <a:p>
            <a:pPr fontAlgn="base"/>
            <a:r>
              <a:rPr lang="zh-CN" altLang="en-US">
                <a:sym typeface="+mn-ea"/>
              </a:rPr>
              <a:t>重点内容</a:t>
            </a:r>
            <a:endParaRPr lang="zh-CN" altLang="en-US" strike="noStrike" noProof="1"/>
          </a:p>
          <a:p>
            <a:pPr fontAlgn="base"/>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、实现祖国完全统一是中华民族的根本利益 </a:t>
            </a:r>
          </a:p>
          <a:p>
            <a:pPr fontAlgn="base"/>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、“和平统一、一国两制”的科学构想及其实践 </a:t>
            </a:r>
          </a:p>
          <a:p>
            <a:pPr fontAlgn="base"/>
            <a:endParaRPr lang="zh-CN" altLang="en-US">
              <a:latin typeface="仿宋" panose="02010609060101010101" charset="-122"/>
              <a:ea typeface="仿宋" panose="02010609060101010101" charset="-122"/>
              <a:sym typeface="+mn-ea"/>
            </a:endParaRPr>
          </a:p>
          <a:p>
            <a:pPr fontAlgn="base"/>
            <a:r>
              <a:rPr lang="zh-CN" altLang="en-US" b="1">
                <a:latin typeface="仿宋" panose="02010609060101010101" charset="-122"/>
                <a:ea typeface="仿宋" panose="02010609060101010101" charset="-122"/>
                <a:sym typeface="+mn-ea"/>
              </a:rPr>
              <a:t>要点解释</a:t>
            </a:r>
          </a:p>
          <a:p>
            <a:pPr fontAlgn="base"/>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、邓小平的“一国两制”构想</a:t>
            </a:r>
          </a:p>
          <a:p>
            <a:pPr fontAlgn="base"/>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a:t>
            </a:r>
            <a:r>
              <a:rPr lang="zh-CN" altLang="en-US" dirty="0">
                <a:latin typeface="仿宋" panose="02010609060101010101" charset="-122"/>
                <a:ea typeface="仿宋" panose="02010609060101010101" charset="-122"/>
                <a:sym typeface="+mn-ea"/>
              </a:rPr>
              <a:t>一国两制与单一制国家性质</a:t>
            </a:r>
          </a:p>
          <a:p>
            <a:pPr fontAlgn="base"/>
            <a:endParaRPr lang="zh-CN" altLang="en-US">
              <a:latin typeface="仿宋" panose="02010609060101010101" charset="-122"/>
              <a:ea typeface="仿宋" panose="02010609060101010101" charset="-122"/>
              <a:sym typeface="+mn-ea"/>
            </a:endParaRPr>
          </a:p>
          <a:p>
            <a:pPr fontAlgn="base"/>
            <a:r>
              <a:rPr lang="zh-CN" altLang="en-US" b="1">
                <a:latin typeface="仿宋" panose="02010609060101010101" charset="-122"/>
                <a:ea typeface="仿宋" panose="02010609060101010101" charset="-122"/>
                <a:sym typeface="+mn-ea"/>
              </a:rPr>
              <a:t>概念归纳</a:t>
            </a:r>
          </a:p>
          <a:p>
            <a:pPr fontAlgn="base"/>
            <a:endParaRPr lang="zh-CN" altLang="en-US" b="1">
              <a:latin typeface="仿宋" panose="02010609060101010101" charset="-122"/>
              <a:ea typeface="仿宋" panose="02010609060101010101" charset="-122"/>
              <a:sym typeface="+mn-ea"/>
            </a:endParaRPr>
          </a:p>
          <a:p>
            <a:pPr fontAlgn="base"/>
            <a:endParaRPr lang="zh-CN" altLang="en-US" b="1">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标题 1"/>
          <p:cNvSpPr>
            <a:spLocks noGrp="1"/>
          </p:cNvSpPr>
          <p:nvPr>
            <p:ph type="title"/>
          </p:nvPr>
        </p:nvSpPr>
        <p:spPr/>
        <p:txBody>
          <a:bodyPr anchor="ctr"/>
          <a:lstStyle/>
          <a:p>
            <a:endParaRPr lang="zh-CN" altLang="en-US"/>
          </a:p>
        </p:txBody>
      </p:sp>
      <p:sp>
        <p:nvSpPr>
          <p:cNvPr id="196610" name="内容占位符 2"/>
          <p:cNvSpPr>
            <a:spLocks noGrp="1"/>
          </p:cNvSpPr>
          <p:nvPr>
            <p:ph idx="1"/>
          </p:nvPr>
        </p:nvSpPr>
        <p:spPr/>
        <p:txBody>
          <a:bodyPr anchor="t"/>
          <a:lstStyle/>
          <a:p>
            <a:r>
              <a:rPr lang="zh-CN" altLang="en-US" b="1" dirty="0">
                <a:latin typeface="仿宋" panose="02010609060101010101" charset="-122"/>
                <a:ea typeface="仿宋" panose="02010609060101010101" charset="-122"/>
              </a:rPr>
              <a:t>邓小平的“一国两制”构想</a:t>
            </a:r>
          </a:p>
          <a:p>
            <a:r>
              <a:rPr lang="zh-CN" altLang="en-US" dirty="0" smtClean="0">
                <a:latin typeface="仿宋" panose="02010609060101010101" charset="-122"/>
                <a:ea typeface="仿宋" panose="02010609060101010101" charset="-122"/>
              </a:rPr>
              <a:t>包含</a:t>
            </a:r>
            <a:r>
              <a:rPr lang="zh-CN" altLang="en-US" dirty="0">
                <a:latin typeface="仿宋" panose="02010609060101010101" charset="-122"/>
                <a:ea typeface="仿宋" panose="02010609060101010101" charset="-122"/>
              </a:rPr>
              <a:t>有三个基本点。</a:t>
            </a:r>
          </a:p>
          <a:p>
            <a:r>
              <a:rPr lang="zh-CN" altLang="en-US" dirty="0" smtClean="0">
                <a:latin typeface="仿宋" panose="02010609060101010101" charset="-122"/>
                <a:ea typeface="仿宋" panose="02010609060101010101" charset="-122"/>
              </a:rPr>
              <a:t>第一</a:t>
            </a:r>
            <a:r>
              <a:rPr lang="zh-CN" altLang="en-US" dirty="0">
                <a:latin typeface="仿宋" panose="02010609060101010101" charset="-122"/>
                <a:ea typeface="仿宋" panose="02010609060101010101" charset="-122"/>
              </a:rPr>
              <a:t>：“一个国家”。“一个国家”是指统一的中华人民共和国，香港、澳门、台湾是国家不可分割的神圣领土。在对内方面，只有一个中央人民政府，一部适用于全国的宪法；在对外方面只有一个由中华人民共和国政府代表的统一的国家主权</a:t>
            </a:r>
            <a:r>
              <a:rPr lang="zh-CN" altLang="en-US" dirty="0" smtClean="0">
                <a:latin typeface="仿宋" panose="02010609060101010101" charset="-122"/>
                <a:ea typeface="仿宋" panose="02010609060101010101" charset="-122"/>
              </a:rPr>
              <a:t>。</a:t>
            </a:r>
            <a:endParaRPr lang="en-US" altLang="zh-CN" dirty="0" smtClean="0">
              <a:latin typeface="仿宋" panose="02010609060101010101" charset="-122"/>
              <a:ea typeface="仿宋" panose="02010609060101010101" charset="-122"/>
            </a:endParaRPr>
          </a:p>
          <a:p>
            <a:r>
              <a:rPr lang="zh-CN" altLang="en-US" dirty="0" smtClean="0">
                <a:latin typeface="仿宋" panose="02010609060101010101" charset="-122"/>
                <a:ea typeface="仿宋" panose="02010609060101010101" charset="-122"/>
              </a:rPr>
              <a:t>第二</a:t>
            </a:r>
            <a:r>
              <a:rPr lang="zh-CN" altLang="en-US" dirty="0">
                <a:latin typeface="仿宋" panose="02010609060101010101" charset="-122"/>
                <a:ea typeface="仿宋" panose="02010609060101010101" charset="-122"/>
              </a:rPr>
              <a:t>、“两种制度”。在一个国家的前提下，香港、澳门和台湾可以实行与内地社会主义制度不同的资本主义制度，两种制度长期共存，和平共处</a:t>
            </a:r>
            <a:r>
              <a:rPr lang="zh-CN" altLang="en-US" dirty="0" smtClean="0">
                <a:latin typeface="仿宋" panose="02010609060101010101" charset="-122"/>
                <a:ea typeface="仿宋" panose="02010609060101010101" charset="-122"/>
              </a:rPr>
              <a:t>。</a:t>
            </a:r>
            <a:endParaRPr lang="en-US" altLang="zh-CN" dirty="0" smtClean="0">
              <a:latin typeface="仿宋" panose="02010609060101010101" charset="-122"/>
              <a:ea typeface="仿宋" panose="02010609060101010101" charset="-122"/>
            </a:endParaRPr>
          </a:p>
          <a:p>
            <a:r>
              <a:rPr lang="zh-CN" altLang="en-US" dirty="0" smtClean="0">
                <a:latin typeface="仿宋" panose="02010609060101010101" charset="-122"/>
                <a:ea typeface="仿宋" panose="02010609060101010101" charset="-122"/>
              </a:rPr>
              <a:t>第三</a:t>
            </a:r>
            <a:r>
              <a:rPr lang="zh-CN" altLang="en-US" dirty="0">
                <a:latin typeface="仿宋" panose="02010609060101010101" charset="-122"/>
                <a:ea typeface="仿宋" panose="02010609060101010101" charset="-122"/>
              </a:rPr>
              <a:t>、高度自治</a:t>
            </a:r>
            <a:r>
              <a:rPr lang="zh-CN" altLang="en-US" dirty="0" smtClean="0">
                <a:latin typeface="仿宋" panose="02010609060101010101" charset="-122"/>
                <a:ea typeface="仿宋" panose="02010609060101010101" charset="-122"/>
              </a:rPr>
              <a:t>。高度</a:t>
            </a:r>
            <a:r>
              <a:rPr lang="zh-CN" altLang="en-US" dirty="0">
                <a:latin typeface="仿宋" panose="02010609060101010101" charset="-122"/>
                <a:ea typeface="仿宋" panose="02010609060101010101" charset="-122"/>
              </a:rPr>
              <a:t>自治也是地方自治。它与一般地方的不同之处，在于它的自治程度比较高，享有的自治权比较</a:t>
            </a:r>
            <a:r>
              <a:rPr lang="zh-CN" altLang="en-US" dirty="0" smtClean="0">
                <a:latin typeface="仿宋" panose="02010609060101010101" charset="-122"/>
                <a:ea typeface="仿宋" panose="02010609060101010101" charset="-122"/>
              </a:rPr>
              <a:t>大</a:t>
            </a:r>
            <a:r>
              <a:rPr lang="zh-CN" altLang="en-US" dirty="0">
                <a:latin typeface="仿宋" panose="02010609060101010101" charset="-122"/>
                <a:ea typeface="仿宋" panose="02010609060101010101" charset="-122"/>
              </a:rPr>
              <a:t>。</a:t>
            </a:r>
          </a:p>
        </p:txBody>
      </p:sp>
    </p:spTree>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香港案例：</a:t>
            </a:r>
          </a:p>
          <a:p>
            <a:r>
              <a:rPr lang="zh-CN" altLang="en-US" dirty="0">
                <a:latin typeface="仿宋" panose="02010609060101010101" pitchFamily="49" charset="-122"/>
                <a:ea typeface="仿宋" panose="02010609060101010101" pitchFamily="49" charset="-122"/>
              </a:rPr>
              <a:t>香港特别行政区基本法从法律上体现“一国”的内涵，主要有：</a:t>
            </a:r>
          </a:p>
          <a:p>
            <a:r>
              <a:rPr lang="zh-CN" altLang="en-US" dirty="0" smtClean="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①香港特别行政区直辖于中央人民政府</a:t>
            </a:r>
            <a:r>
              <a:rPr lang="zh-CN" altLang="en-US" dirty="0" smtClean="0">
                <a:latin typeface="仿宋" panose="02010609060101010101" pitchFamily="49" charset="-122"/>
                <a:ea typeface="仿宋" panose="02010609060101010101" pitchFamily="49" charset="-122"/>
              </a:rPr>
              <a:t>。中央</a:t>
            </a:r>
            <a:r>
              <a:rPr lang="zh-CN" altLang="en-US" dirty="0">
                <a:latin typeface="仿宋" panose="02010609060101010101" pitchFamily="49" charset="-122"/>
                <a:ea typeface="仿宋" panose="02010609060101010101" pitchFamily="49" charset="-122"/>
              </a:rPr>
              <a:t>人民政府与香港特别行政区是中央与地方的关系</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②香港特别行政区的国防和外交事务由中央人民政府负责管理。外交和国防是国家主权的重要标志，这些由中央人民政府统一管理。香港特别行政区的防务由中央人民政府负责。中央人民政府在香港驻军，但驻军不干预香港特别行政区的地方事务，当地的社会治安仍由特别行政区政府负责</a:t>
            </a:r>
            <a:r>
              <a:rPr lang="zh-CN" altLang="en-US" dirty="0" smtClean="0">
                <a:latin typeface="仿宋" panose="02010609060101010101" pitchFamily="49" charset="-122"/>
                <a:ea typeface="仿宋" panose="02010609060101010101" pitchFamily="49" charset="-122"/>
              </a:rPr>
              <a:t>维持</a:t>
            </a:r>
            <a:r>
              <a:rPr lang="zh-CN" altLang="en-US" dirty="0"/>
              <a:t>。</a:t>
            </a:r>
          </a:p>
          <a:p>
            <a:endParaRPr lang="en-US" altLang="zh-CN" dirty="0" smtClean="0"/>
          </a:p>
          <a:p>
            <a:endParaRPr lang="zh-CN" altLang="en-US" dirty="0"/>
          </a:p>
        </p:txBody>
      </p:sp>
    </p:spTree>
    <p:extLst>
      <p:ext uri="{BB962C8B-B14F-4D97-AF65-F5344CB8AC3E}">
        <p14:creationId xmlns:p14="http://schemas.microsoft.com/office/powerpoint/2010/main" val="3381512049"/>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 ③中央政府有对特别行政区行政长官和政府主要官员的任命权。香港特别行政区行政长官人选是在当地协商后选举产生的，政府主要官员由行政长官提名，报中央人民政府任命</a:t>
            </a:r>
            <a:r>
              <a:rPr lang="zh-CN" altLang="en-US" dirty="0" smtClean="0">
                <a:latin typeface="仿宋" panose="02010609060101010101" pitchFamily="49" charset="-122"/>
                <a:ea typeface="仿宋" panose="02010609060101010101" pitchFamily="49" charset="-122"/>
              </a:rPr>
              <a:t>。中央</a:t>
            </a:r>
            <a:r>
              <a:rPr lang="zh-CN" altLang="en-US" dirty="0">
                <a:latin typeface="仿宋" panose="02010609060101010101" pitchFamily="49" charset="-122"/>
                <a:ea typeface="仿宋" panose="02010609060101010101" pitchFamily="49" charset="-122"/>
              </a:rPr>
              <a:t>人民政府的任命权是一种实质性的权力，是否任命全由中央人民政府决定</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④香港特别行政区立法会对行政长官的弹劾由中央人民政府决定是否有效。世界各国通常的做法是，对行政首脑的弹劾案经议会以特别多数</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通常是三分之二</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通过后即为成立，行政首脑随即解职。按照基本法的规定，立法会对行政长官的弹劾要报请中央人民政府</a:t>
            </a:r>
            <a:r>
              <a:rPr lang="zh-CN" altLang="en-US" dirty="0" smtClean="0">
                <a:latin typeface="仿宋" panose="02010609060101010101" pitchFamily="49" charset="-122"/>
                <a:ea typeface="仿宋" panose="02010609060101010101" pitchFamily="49" charset="-122"/>
              </a:rPr>
              <a:t>决定。</a:t>
            </a:r>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⑤</a:t>
            </a:r>
            <a:r>
              <a:rPr lang="zh-CN" altLang="en-US" dirty="0">
                <a:latin typeface="仿宋" panose="02010609060101010101" pitchFamily="49" charset="-122"/>
                <a:ea typeface="仿宋" panose="02010609060101010101" pitchFamily="49" charset="-122"/>
              </a:rPr>
              <a:t>在国家宣布战争状态或者在香港发生不能控制的危机及国家统一或安全的动乱时，全国人大常委会有权决定香港进入紧急状态，中央人民政府可颂布命令，将有关的全国性法律在香港实施。</a:t>
            </a:r>
          </a:p>
        </p:txBody>
      </p:sp>
    </p:spTree>
    <p:extLst>
      <p:ext uri="{BB962C8B-B14F-4D97-AF65-F5344CB8AC3E}">
        <p14:creationId xmlns:p14="http://schemas.microsoft.com/office/powerpoint/2010/main" val="3647858976"/>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 </a:t>
            </a:r>
            <a:r>
              <a:rPr lang="zh-CN" altLang="en-US" dirty="0">
                <a:latin typeface="仿宋" panose="02010609060101010101" pitchFamily="49" charset="-122"/>
                <a:ea typeface="仿宋" panose="02010609060101010101" pitchFamily="49" charset="-122"/>
              </a:rPr>
              <a:t>⑥少数有关国防，外交和不属于香港特别行政区自治范围的全国性法律要在特别行政区公布或者立法实施。基本法对在香港特别行政区实施的全国性法律确定了范围，同时还规定了一项程序：凡是要在香港特别行政区实施的全国性法律，都必须首先列入基本法的附件三，没有列入附件三的不在特区实施。</a:t>
            </a:r>
          </a:p>
          <a:p>
            <a:r>
              <a:rPr lang="zh-CN" altLang="en-US" dirty="0">
                <a:latin typeface="仿宋" panose="02010609060101010101" pitchFamily="49" charset="-122"/>
                <a:ea typeface="仿宋" panose="02010609060101010101" pitchFamily="49" charset="-122"/>
              </a:rPr>
              <a:t>⑦特别行政区应自行立法禁止任何叛国、分裂国家、煽动叛乱、颠覆中央人民政府及窃取国家秘密的行为，禁止外国的政治性组织或团体在特别行政区进行活动，禁止特别行政区的政治性组织或团体与外国的政治性组织或团体建立联系。</a:t>
            </a: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146431531"/>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基本法从法律上体现“两制’的内涵，主要有：</a:t>
            </a:r>
          </a:p>
          <a:p>
            <a:r>
              <a:rPr lang="zh-CN" altLang="en-US" dirty="0" smtClean="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①在行政管理权方面</a:t>
            </a:r>
            <a:r>
              <a:rPr lang="zh-CN" altLang="en-US" dirty="0" smtClean="0">
                <a:latin typeface="仿宋" panose="02010609060101010101" pitchFamily="49" charset="-122"/>
                <a:ea typeface="仿宋" panose="02010609060101010101" pitchFamily="49" charset="-122"/>
              </a:rPr>
              <a:t>：防务</a:t>
            </a:r>
            <a:r>
              <a:rPr lang="zh-CN" altLang="en-US" dirty="0">
                <a:latin typeface="仿宋" panose="02010609060101010101" pitchFamily="49" charset="-122"/>
                <a:ea typeface="仿宋" panose="02010609060101010101" pitchFamily="49" charset="-122"/>
              </a:rPr>
              <a:t>和外交事务以外的其他行政事务，除在某种情况下由于涉及国家主权要有中央认可外，都由特别行政区自行管理，中央概不干预。这里说的某些情况，例如外国军舰和外国国家航空器进入香港要经中央特许，特区与外国和外地区签订或修改民用航空协定要经中央具体授权等</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中央</a:t>
            </a:r>
            <a:r>
              <a:rPr lang="zh-CN" altLang="en-US" dirty="0">
                <a:latin typeface="仿宋" panose="02010609060101010101" pitchFamily="49" charset="-122"/>
                <a:ea typeface="仿宋" panose="02010609060101010101" pitchFamily="49" charset="-122"/>
              </a:rPr>
              <a:t>和香港特别行政区的关系是一种特殊的中央与地方的关系。如规定特别行政区保持财政独立，财政收入全部用于特别行政区的自身需要，财政收入不上缴中央，中央不在特别行政区征税。特别行政区自行制定货币金融政策，港币为特别行政区的法定货币，其发行权属于特别行政区政府。此外，特别行政区还可有自己的区旗、区徽。</a:t>
            </a:r>
          </a:p>
          <a:p>
            <a:endParaRPr lang="zh-CN" altLang="en-US"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931944435"/>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②在立法权方面：依照基本法规定，特别行政区享有立法权，特区立法机关制定的法律，经立法机关“三读”通过、行政长官签署和公布后生效。特区制定的法律虽要报全国人大常委会备案，但备案不是批准，对法律的生效并无影响。全国人大常委会对特区立法只保留了一项监督权，就是特区制定的法律，如果不符合基本法关于中央管理的事务及中央和香港特别行政区关系的条款，可将该项法律发回特区，但不作修改。经全国人大常委会发回的法律</a:t>
            </a:r>
            <a:r>
              <a:rPr lang="zh-CN" altLang="en-US" dirty="0" smtClean="0">
                <a:latin typeface="仿宋" panose="02010609060101010101" pitchFamily="49" charset="-122"/>
                <a:ea typeface="仿宋" panose="02010609060101010101" pitchFamily="49" charset="-122"/>
              </a:rPr>
              <a:t>，立即</a:t>
            </a:r>
            <a:r>
              <a:rPr lang="zh-CN" altLang="en-US" dirty="0">
                <a:latin typeface="仿宋" panose="02010609060101010101" pitchFamily="49" charset="-122"/>
                <a:ea typeface="仿宋" panose="02010609060101010101" pitchFamily="49" charset="-122"/>
              </a:rPr>
              <a:t>失效</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909078233"/>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这一点与内地是有很大区别的。宪法规定，全国人大常委会对各省、自治区、直辖市制定地方性法规实行监督，有权撤销它们制定的同宪法、法律和行政法规相抵触的地方性法规和决议。省、自治区、直辖市的地方性法规被撤销后立即失效并不能再作其他处理，而特区法律被发回后，特区机关还可以作进一步处理，可以将法律撤销，也可以对法律进行修改。修改后的法律须再报全国人大常委会备案，全国人大常委会当然也可以对它再次进行审查。这种规定，是“一国两制”的典型体现。</a:t>
            </a:r>
          </a:p>
        </p:txBody>
      </p:sp>
    </p:spTree>
    <p:extLst>
      <p:ext uri="{BB962C8B-B14F-4D97-AF65-F5344CB8AC3E}">
        <p14:creationId xmlns:p14="http://schemas.microsoft.com/office/powerpoint/2010/main" val="28523717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文本占位符 5"/>
          <p:cNvSpPr>
            <a:spLocks noGrp="1"/>
          </p:cNvSpPr>
          <p:nvPr>
            <p:ph type="body" idx="1"/>
          </p:nvPr>
        </p:nvSpPr>
        <p:spPr/>
        <p:txBody>
          <a:bodyPr/>
          <a:lstStyle/>
          <a:p>
            <a:endParaRPr lang="zh-CN" altLang="en-US"/>
          </a:p>
        </p:txBody>
      </p:sp>
      <p:pic>
        <p:nvPicPr>
          <p:cNvPr id="2" name="图片 1" descr="qrcode_for_gh_13f9b9105600_344"/>
          <p:cNvPicPr>
            <a:picLocks noChangeAspect="1"/>
          </p:cNvPicPr>
          <p:nvPr/>
        </p:nvPicPr>
        <p:blipFill>
          <a:blip r:embed="rId2"/>
          <a:stretch>
            <a:fillRect/>
          </a:stretch>
        </p:blipFill>
        <p:spPr>
          <a:xfrm>
            <a:off x="3261360" y="2118360"/>
            <a:ext cx="2621280" cy="2621280"/>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
          <p:cNvSpPr>
            <a:spLocks noGrp="1"/>
          </p:cNvSpPr>
          <p:nvPr>
            <p:ph type="title"/>
          </p:nvPr>
        </p:nvSpPr>
        <p:spPr/>
        <p:txBody>
          <a:bodyPr anchor="ctr"/>
          <a:lstStyle/>
          <a:p>
            <a:endParaRPr lang="zh-CN" altLang="en-US"/>
          </a:p>
        </p:txBody>
      </p:sp>
      <p:sp>
        <p:nvSpPr>
          <p:cNvPr id="11266" name="内容占位符 2"/>
          <p:cNvSpPr>
            <a:spLocks noGrp="1"/>
          </p:cNvSpPr>
          <p:nvPr>
            <p:ph idx="1"/>
          </p:nvPr>
        </p:nvSpPr>
        <p:spPr/>
        <p:txBody>
          <a:bodyPr anchor="t"/>
          <a:lstStyle/>
          <a:p>
            <a:r>
              <a:rPr lang="en-US" altLang="zh-CN" sz="2400" dirty="0">
                <a:latin typeface="仿宋" panose="02010609060101010101" charset="-122"/>
                <a:ea typeface="仿宋" panose="02010609060101010101" charset="-122"/>
              </a:rPr>
              <a:t>4</a:t>
            </a:r>
            <a:r>
              <a:rPr lang="zh-CN" altLang="en-US" sz="2400" dirty="0">
                <a:latin typeface="仿宋" panose="02010609060101010101" charset="-122"/>
                <a:ea typeface="仿宋" panose="02010609060101010101" charset="-122"/>
              </a:rPr>
              <a:t>、新儒家模式</a:t>
            </a:r>
          </a:p>
          <a:p>
            <a:r>
              <a:rPr lang="zh-CN" altLang="en-US" sz="2400" dirty="0">
                <a:latin typeface="仿宋" panose="02010609060101010101" charset="-122"/>
                <a:ea typeface="仿宋" panose="02010609060101010101" charset="-122"/>
              </a:rPr>
              <a:t>代表人物：熊十力、梁漱溟。</a:t>
            </a:r>
          </a:p>
          <a:p>
            <a:r>
              <a:rPr lang="zh-CN" altLang="en-US" sz="2400" dirty="0">
                <a:latin typeface="仿宋" panose="02010609060101010101" charset="-122"/>
                <a:ea typeface="仿宋" panose="02010609060101010101" charset="-122"/>
              </a:rPr>
              <a:t>在中国传统文化认同的基础上，对西方文化吸纳和会通。</a:t>
            </a:r>
          </a:p>
          <a:p>
            <a:r>
              <a:rPr lang="zh-CN" altLang="en-US" sz="2400" dirty="0">
                <a:latin typeface="仿宋" panose="02010609060101010101" charset="-122"/>
                <a:ea typeface="仿宋" panose="02010609060101010101" charset="-122"/>
              </a:rPr>
              <a:t>主张与西方文化平等的对话。会通的结果是中国文化的丰富和改变。改变自己并不等于失去自己，而是更好地成为自己。</a:t>
            </a:r>
          </a:p>
          <a:p>
            <a:r>
              <a:rPr lang="zh-CN" altLang="en-US" sz="2400">
                <a:latin typeface="仿宋" panose="02010609060101010101" charset="-122"/>
                <a:ea typeface="仿宋" panose="02010609060101010101" charset="-122"/>
              </a:rPr>
              <a:t>主张</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内圣开出新外王</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，新外王已是西方的民主与科学了。</a:t>
            </a:r>
          </a:p>
          <a:p>
            <a:r>
              <a:rPr lang="zh-CN" altLang="en-US" sz="2400">
                <a:latin typeface="仿宋" panose="02010609060101010101" charset="-122"/>
                <a:ea typeface="仿宋" panose="02010609060101010101" charset="-122"/>
              </a:rPr>
              <a:t>倾向于在一个普遍性的层面上认同儒家传统的价值。</a:t>
            </a:r>
          </a:p>
          <a:p>
            <a:r>
              <a:rPr lang="zh-CN" altLang="en-US" sz="2400">
                <a:latin typeface="仿宋" panose="02010609060101010101" charset="-122"/>
                <a:ea typeface="仿宋" panose="02010609060101010101" charset="-122"/>
              </a:rPr>
              <a:t>新儒家思考的一个问题是：在工业文明和科技发展的社会背景下，金钱名利的追求，人际关系的疏离会不会反而使人更多地丧失了自己的本性而成为</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物化</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的存在。</a:t>
            </a: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③在基本法的解释权方面：基本法的解释权属于全国人大常委会。同时也规定，全国人大常委会授权香港特别行政区法院，在审理案件时对基本法关于香港特别行政区自治范围内的条款自行解释。关于香港特别行政区自治范围内的条款占基本法条文的绝大部分。可见，特别行政区各级法院在审理案件时对绝大部分基本法条文都有权自行解释，无需提请全国人大常委会解释。还规定，香港特别行政区法院在审理案件时对基本法的其他条款也可解释。将两项规定合起来看，可知特别行政区法院在审理案件时对基本法的全部条文都可以解释。基本法对香港特别行政区法院解释基本法的唯一限制是：如果法院要对基本法关于中央</a:t>
            </a:r>
            <a:r>
              <a:rPr lang="zh-CN" altLang="en-US" sz="2000" dirty="0" smtClean="0">
                <a:latin typeface="仿宋" panose="02010609060101010101" pitchFamily="49" charset="-122"/>
                <a:ea typeface="仿宋" panose="02010609060101010101" pitchFamily="49" charset="-122"/>
              </a:rPr>
              <a:t>人民政府</a:t>
            </a:r>
            <a:r>
              <a:rPr lang="zh-CN" altLang="en-US" sz="2000" dirty="0">
                <a:latin typeface="仿宋" panose="02010609060101010101" pitchFamily="49" charset="-122"/>
                <a:ea typeface="仿宋" panose="02010609060101010101" pitchFamily="49" charset="-122"/>
              </a:rPr>
              <a:t>管理的事务或中央和香港特别行政区关系的条款进行解释，而该条款的解释又影响到</a:t>
            </a:r>
            <a:r>
              <a:rPr lang="zh-CN" altLang="en-US" sz="2000" dirty="0" smtClean="0">
                <a:latin typeface="仿宋" panose="02010609060101010101" pitchFamily="49" charset="-122"/>
                <a:ea typeface="仿宋" panose="02010609060101010101" pitchFamily="49" charset="-122"/>
              </a:rPr>
              <a:t>案件</a:t>
            </a:r>
            <a:r>
              <a:rPr lang="zh-CN" altLang="en-US" sz="2000" dirty="0">
                <a:latin typeface="仿宋" panose="02010609060101010101" pitchFamily="49" charset="-122"/>
                <a:ea typeface="仿宋" panose="02010609060101010101" pitchFamily="49" charset="-122"/>
              </a:rPr>
              <a:t>的判决，那么在对该案件作出终审判决以前，应由香港特别行政区终审法院提请</a:t>
            </a:r>
            <a:r>
              <a:rPr lang="zh-CN" altLang="en-US" sz="2000" dirty="0" smtClean="0">
                <a:latin typeface="仿宋" panose="02010609060101010101" pitchFamily="49" charset="-122"/>
                <a:ea typeface="仿宋" panose="02010609060101010101" pitchFamily="49" charset="-122"/>
              </a:rPr>
              <a:t>全国人大常委会</a:t>
            </a:r>
            <a:r>
              <a:rPr lang="zh-CN" altLang="en-US" sz="2000" dirty="0">
                <a:latin typeface="仿宋" panose="02010609060101010101" pitchFamily="49" charset="-122"/>
                <a:ea typeface="仿宋" panose="02010609060101010101" pitchFamily="49" charset="-122"/>
              </a:rPr>
              <a:t>对有关条款作出解释</a:t>
            </a:r>
            <a:r>
              <a:rPr lang="zh-CN" altLang="en-US" sz="2000" dirty="0" smtClean="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745910637"/>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④享有</a:t>
            </a:r>
            <a:r>
              <a:rPr lang="zh-CN" altLang="en-US" dirty="0">
                <a:latin typeface="仿宋" panose="02010609060101010101" pitchFamily="49" charset="-122"/>
                <a:ea typeface="仿宋" panose="02010609060101010101" pitchFamily="49" charset="-122"/>
              </a:rPr>
              <a:t>独立司法权和</a:t>
            </a:r>
            <a:r>
              <a:rPr lang="zh-CN" altLang="en-US" dirty="0" smtClean="0">
                <a:latin typeface="仿宋" panose="02010609060101010101" pitchFamily="49" charset="-122"/>
                <a:ea typeface="仿宋" panose="02010609060101010101" pitchFamily="49" charset="-122"/>
              </a:rPr>
              <a:t>终审权。</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作为</a:t>
            </a:r>
            <a:r>
              <a:rPr lang="zh-CN" altLang="en-US" dirty="0">
                <a:latin typeface="仿宋" panose="02010609060101010101" pitchFamily="49" charset="-122"/>
                <a:ea typeface="仿宋" panose="02010609060101010101" pitchFamily="49" charset="-122"/>
              </a:rPr>
              <a:t>一个地方行政区域的法院而享有终审权，这是一个很特殊的例外。我们可以作一个横向比较。美国是一个联邦制国家，各州都有相当大的自治权，可以有不同的法律，但是各州没有终审权，终审权还是在联邦最高法院。香港特别行政区作为一个地方行政区域而享有终审权，在世界上是罕见的</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523990231"/>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 ⑤在政治体制方面：香港特别行政区政治体制的特点是“行政主导”</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行政</a:t>
            </a:r>
            <a:r>
              <a:rPr lang="zh-CN" altLang="en-US" dirty="0">
                <a:latin typeface="仿宋" panose="02010609060101010101" pitchFamily="49" charset="-122"/>
                <a:ea typeface="仿宋" panose="02010609060101010101" pitchFamily="49" charset="-122"/>
              </a:rPr>
              <a:t>长官是特别行政区的首长，代表特别行政区，既对特别行政区负责，也对中央人民政府负责。行政长官之下有个行政会议，是协助行政长官决策的机构。特区的立法机关叫作立法会，议员</a:t>
            </a:r>
            <a:r>
              <a:rPr lang="en-US" altLang="zh-CN" dirty="0">
                <a:latin typeface="仿宋" panose="02010609060101010101" pitchFamily="49" charset="-122"/>
                <a:ea typeface="仿宋" panose="02010609060101010101" pitchFamily="49" charset="-122"/>
              </a:rPr>
              <a:t>60</a:t>
            </a:r>
            <a:r>
              <a:rPr lang="zh-CN" altLang="en-US" dirty="0">
                <a:latin typeface="仿宋" panose="02010609060101010101" pitchFamily="49" charset="-122"/>
                <a:ea typeface="仿宋" panose="02010609060101010101" pitchFamily="49" charset="-122"/>
              </a:rPr>
              <a:t>名，按基本法规定的办法选举产生，特区政府对立法会负责，要执行立法会通过并已生效的法律，定期向立法会作施政报告，答复立法会议员的质询，有关征税和公共开支的事项须经立法会批准。立法会还可以弹劾行政长官，行政长官也可解散立法会，但都要有严格限制</a:t>
            </a:r>
            <a:r>
              <a:rPr lang="zh-CN" altLang="en-US" dirty="0" smtClean="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234452447"/>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nchor="ctr"/>
          <a:lstStyle/>
          <a:p>
            <a:endParaRPr lang="zh-CN" altLang="en-US"/>
          </a:p>
        </p:txBody>
      </p:sp>
      <p:sp>
        <p:nvSpPr>
          <p:cNvPr id="199682" name="内容占位符 2"/>
          <p:cNvSpPr>
            <a:spLocks noGrp="1"/>
          </p:cNvSpPr>
          <p:nvPr>
            <p:ph idx="1"/>
          </p:nvPr>
        </p:nvSpPr>
        <p:spPr/>
        <p:txBody>
          <a:bodyPr anchor="t"/>
          <a:lstStyle/>
          <a:p>
            <a:pPr indent="-171450"/>
            <a:r>
              <a:rPr lang="zh-CN" altLang="en-US" sz="2400" b="1" dirty="0">
                <a:latin typeface="仿宋" panose="02010609060101010101" charset="-122"/>
                <a:ea typeface="仿宋" panose="02010609060101010101" charset="-122"/>
                <a:sym typeface="+mn-ea"/>
              </a:rPr>
              <a:t>一国两制与单一制国家性质</a:t>
            </a:r>
          </a:p>
          <a:p>
            <a:pPr indent="-171450"/>
            <a:endParaRPr lang="zh-CN" altLang="en-US" sz="2400" b="1" dirty="0">
              <a:latin typeface="仿宋" panose="02010609060101010101" charset="-122"/>
              <a:ea typeface="仿宋" panose="02010609060101010101" charset="-122"/>
              <a:sym typeface="+mn-ea"/>
            </a:endParaRPr>
          </a:p>
          <a:p>
            <a:pPr indent="-171450"/>
            <a:r>
              <a:rPr lang="en-US" altLang="x-none" sz="2400" dirty="0">
                <a:latin typeface="仿宋" panose="02010609060101010101" charset="-122"/>
                <a:ea typeface="仿宋" panose="02010609060101010101" charset="-122"/>
                <a:sym typeface="+mn-ea"/>
              </a:rPr>
              <a:t>2007</a:t>
            </a:r>
            <a:r>
              <a:rPr lang="zh-CN" altLang="en-US" sz="2400" dirty="0">
                <a:latin typeface="仿宋" panose="02010609060101010101" charset="-122"/>
                <a:ea typeface="仿宋" panose="02010609060101010101" charset="-122"/>
                <a:sym typeface="+mn-ea"/>
              </a:rPr>
              <a:t>年</a:t>
            </a:r>
            <a:r>
              <a:rPr lang="en-US" altLang="x-none" sz="2400" dirty="0">
                <a:latin typeface="仿宋" panose="02010609060101010101" charset="-122"/>
                <a:ea typeface="仿宋" panose="02010609060101010101" charset="-122"/>
                <a:sym typeface="+mn-ea"/>
              </a:rPr>
              <a:t>06</a:t>
            </a:r>
            <a:r>
              <a:rPr lang="zh-CN" altLang="en-US" sz="2400" dirty="0">
                <a:latin typeface="仿宋" panose="02010609060101010101" charset="-122"/>
                <a:ea typeface="仿宋" panose="02010609060101010101" charset="-122"/>
                <a:sym typeface="+mn-ea"/>
              </a:rPr>
              <a:t>月</a:t>
            </a:r>
            <a:r>
              <a:rPr lang="en-US" altLang="x-none" sz="2400" dirty="0">
                <a:latin typeface="仿宋" panose="02010609060101010101" charset="-122"/>
                <a:ea typeface="仿宋" panose="02010609060101010101" charset="-122"/>
                <a:sym typeface="+mn-ea"/>
              </a:rPr>
              <a:t>06</a:t>
            </a:r>
            <a:r>
              <a:rPr lang="zh-CN" altLang="en-US" sz="2400" dirty="0">
                <a:latin typeface="仿宋" panose="02010609060101010101" charset="-122"/>
                <a:ea typeface="仿宋" panose="02010609060101010101" charset="-122"/>
                <a:sym typeface="+mn-ea"/>
              </a:rPr>
              <a:t>全国人大常委会委员长吴邦国在人民大会堂举行的纪念中华人民共和国香港特别行政区基本法实施十周年座谈会上指出，香港特别行政区的高度自治权来源于中央的授权。中国是单一制国家。香港特别行政区的高度自治权不是香港固有的，而是由中央授予的。  </a:t>
            </a:r>
            <a:endParaRPr lang="zh-CN" altLang="en-US" sz="2400" dirty="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标题 1"/>
          <p:cNvSpPr>
            <a:spLocks noGrp="1"/>
          </p:cNvSpPr>
          <p:nvPr>
            <p:ph type="title"/>
          </p:nvPr>
        </p:nvSpPr>
        <p:spPr/>
        <p:txBody>
          <a:bodyPr anchor="ctr"/>
          <a:lstStyle/>
          <a:p>
            <a:endParaRPr lang="zh-CN" altLang="en-US"/>
          </a:p>
        </p:txBody>
      </p:sp>
      <p:sp>
        <p:nvSpPr>
          <p:cNvPr id="200706" name="内容占位符 2"/>
          <p:cNvSpPr>
            <a:spLocks noGrp="1"/>
          </p:cNvSpPr>
          <p:nvPr>
            <p:ph idx="1"/>
          </p:nvPr>
        </p:nvSpPr>
        <p:spPr/>
        <p:txBody>
          <a:bodyPr anchor="t"/>
          <a:lstStyle/>
          <a:p>
            <a:pPr indent="-171450"/>
            <a:r>
              <a:rPr lang="zh-CN" altLang="en-US" dirty="0">
                <a:latin typeface="仿宋" panose="02010609060101010101" charset="-122"/>
                <a:ea typeface="仿宋" panose="02010609060101010101" charset="-122"/>
                <a:sym typeface="+mn-ea"/>
              </a:rPr>
              <a:t>吴邦国说，基本法总则第一条规定：“香港特别行政区是中华人民共和国不可分离的部分。”第二条规定：“全国人民代表大会授权香港特别行政区依照本法的规定实行高度自治，享有行政管理权、立法权、独立的司法权和终审权。”第十二条规定：“香港特别行政区是中华人民共和国的一个享有高度自治权的地方行政区域，直辖于中央人民政府。” </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 吴邦国指出，这些规定明确了香港特别行政区的法律地位，表明香港特别行政区处于国家的完全主权之下。中央授予香港特别行政区多少权，特别行政区就有多少权，没有明确的，根据基本法第二十条的规定，中央还可以授予，不存在所谓的“剩余权力”问题。从这个角度讲，基本法是一部授权法律。全面准确地理解这一点，对于保证“一国两制”方针和基本法的贯彻实施，正确处理中央与香港特别行政区的关系至关重要。</a:t>
            </a:r>
            <a:endParaRPr lang="zh-CN" altLang="en-US" dirty="0">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标题 1"/>
          <p:cNvSpPr>
            <a:spLocks noGrp="1"/>
          </p:cNvSpPr>
          <p:nvPr>
            <p:ph type="title"/>
          </p:nvPr>
        </p:nvSpPr>
        <p:spPr/>
        <p:txBody>
          <a:bodyPr anchor="ctr"/>
          <a:lstStyle/>
          <a:p>
            <a:endParaRPr lang="zh-CN" altLang="en-US"/>
          </a:p>
        </p:txBody>
      </p:sp>
      <p:sp>
        <p:nvSpPr>
          <p:cNvPr id="201730" name="内容占位符 2"/>
          <p:cNvSpPr>
            <a:spLocks noGrp="1"/>
          </p:cNvSpPr>
          <p:nvPr>
            <p:ph idx="1"/>
          </p:nvPr>
        </p:nvSpPr>
        <p:spPr/>
        <p:txBody>
          <a:bodyPr anchor="t"/>
          <a:lstStyle/>
          <a:p>
            <a:pPr indent="-171450">
              <a:lnSpc>
                <a:spcPct val="120000"/>
              </a:lnSpc>
            </a:pPr>
            <a:r>
              <a:rPr lang="zh-CN" altLang="en-US" dirty="0">
                <a:latin typeface="仿宋" panose="02010609060101010101" charset="-122"/>
                <a:ea typeface="仿宋" panose="02010609060101010101" charset="-122"/>
                <a:sym typeface="+mn-ea"/>
              </a:rPr>
              <a:t>中央人民政府驻香港特别行政区联络办公室 </a:t>
            </a:r>
            <a:endParaRPr lang="zh-CN" altLang="en-US" dirty="0">
              <a:latin typeface="仿宋" panose="02010609060101010101" charset="-122"/>
              <a:ea typeface="仿宋" panose="02010609060101010101" charset="-122"/>
            </a:endParaRPr>
          </a:p>
          <a:p>
            <a:pPr indent="-171450">
              <a:lnSpc>
                <a:spcPct val="120000"/>
              </a:lnSpc>
            </a:pPr>
            <a:r>
              <a:rPr lang="zh-CN" altLang="en-US" dirty="0">
                <a:latin typeface="仿宋" panose="02010609060101010101" charset="-122"/>
                <a:ea typeface="仿宋" panose="02010609060101010101" charset="-122"/>
                <a:sym typeface="+mn-ea"/>
              </a:rPr>
              <a:t>是中华人民共和国中央人民政府在香港的代表机构。 </a:t>
            </a:r>
            <a:endParaRPr lang="zh-CN" altLang="en-US" dirty="0">
              <a:latin typeface="仿宋" panose="02010609060101010101" charset="-122"/>
              <a:ea typeface="仿宋" panose="02010609060101010101" charset="-122"/>
            </a:endParaRPr>
          </a:p>
          <a:p>
            <a:pPr indent="-171450">
              <a:lnSpc>
                <a:spcPct val="120000"/>
              </a:lnSpc>
            </a:pPr>
            <a:r>
              <a:rPr lang="zh-CN" altLang="en-US" dirty="0">
                <a:latin typeface="仿宋" panose="02010609060101010101" charset="-122"/>
                <a:ea typeface="仿宋" panose="02010609060101010101" charset="-122"/>
                <a:sym typeface="+mn-ea"/>
              </a:rPr>
              <a:t>职能：</a:t>
            </a:r>
            <a:endParaRPr lang="zh-CN" altLang="en-US" dirty="0">
              <a:latin typeface="仿宋" panose="02010609060101010101" charset="-122"/>
              <a:ea typeface="仿宋" panose="02010609060101010101" charset="-122"/>
            </a:endParaRPr>
          </a:p>
          <a:p>
            <a:pPr indent="-171450">
              <a:lnSpc>
                <a:spcPct val="120000"/>
              </a:lnSpc>
            </a:pPr>
            <a:r>
              <a:rPr lang="zh-CN" altLang="en-US" dirty="0">
                <a:latin typeface="仿宋" panose="02010609060101010101" charset="-122"/>
                <a:ea typeface="仿宋" panose="02010609060101010101" charset="-122"/>
                <a:sym typeface="+mn-ea"/>
              </a:rPr>
              <a:t>联系并协助内地有关部门管理在香港的中资机构；</a:t>
            </a:r>
            <a:endParaRPr lang="zh-CN" altLang="en-US" dirty="0">
              <a:latin typeface="仿宋" panose="02010609060101010101" charset="-122"/>
              <a:ea typeface="仿宋" panose="02010609060101010101" charset="-122"/>
            </a:endParaRPr>
          </a:p>
          <a:p>
            <a:pPr indent="-171450">
              <a:lnSpc>
                <a:spcPct val="120000"/>
              </a:lnSpc>
            </a:pPr>
            <a:r>
              <a:rPr lang="zh-CN" altLang="en-US" dirty="0">
                <a:latin typeface="仿宋" panose="02010609060101010101" charset="-122"/>
                <a:ea typeface="仿宋" panose="02010609060101010101" charset="-122"/>
                <a:sym typeface="+mn-ea"/>
              </a:rPr>
              <a:t>促进香港与内地之间的经济、教育、文化、体育等交流与合作，同时向中央反映香港人对内地的意见；</a:t>
            </a:r>
            <a:endParaRPr lang="zh-CN" altLang="en-US" dirty="0">
              <a:latin typeface="仿宋" panose="02010609060101010101" charset="-122"/>
              <a:ea typeface="仿宋" panose="02010609060101010101" charset="-122"/>
            </a:endParaRPr>
          </a:p>
          <a:p>
            <a:pPr indent="-171450">
              <a:lnSpc>
                <a:spcPct val="120000"/>
              </a:lnSpc>
            </a:pPr>
            <a:r>
              <a:rPr lang="zh-CN" altLang="en-US" dirty="0">
                <a:latin typeface="仿宋" panose="02010609060101010101" charset="-122"/>
                <a:ea typeface="仿宋" panose="02010609060101010101" charset="-122"/>
                <a:sym typeface="+mn-ea"/>
              </a:rPr>
              <a:t>处理涉台事务；</a:t>
            </a:r>
            <a:br>
              <a:rPr lang="zh-CN" altLang="en-US" dirty="0">
                <a:latin typeface="仿宋" panose="02010609060101010101" charset="-122"/>
                <a:ea typeface="仿宋" panose="02010609060101010101" charset="-122"/>
                <a:sym typeface="+mn-ea"/>
              </a:rPr>
            </a:br>
            <a:r>
              <a:rPr lang="zh-CN" altLang="en-US" dirty="0">
                <a:latin typeface="仿宋" panose="02010609060101010101" charset="-122"/>
                <a:ea typeface="仿宋" panose="02010609060101010101" charset="-122"/>
                <a:sym typeface="+mn-ea"/>
              </a:rPr>
              <a:t>与外交部驻港特派员公署、解放军驻港部队密切合作。</a:t>
            </a:r>
            <a:br>
              <a:rPr lang="zh-CN" altLang="en-US" dirty="0">
                <a:latin typeface="仿宋" panose="02010609060101010101" charset="-122"/>
                <a:ea typeface="仿宋" panose="02010609060101010101" charset="-122"/>
                <a:sym typeface="+mn-ea"/>
              </a:rPr>
            </a:br>
            <a:r>
              <a:rPr lang="zh-CN" altLang="en-US" dirty="0">
                <a:latin typeface="仿宋" panose="02010609060101010101" charset="-122"/>
                <a:ea typeface="仿宋" panose="02010609060101010101" charset="-122"/>
                <a:sym typeface="+mn-ea"/>
              </a:rPr>
              <a:t>承办中央人民政府交办的其他事项 </a:t>
            </a:r>
            <a:endParaRPr lang="zh-CN" altLang="en-US" dirty="0">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标题 1"/>
          <p:cNvSpPr>
            <a:spLocks noGrp="1"/>
          </p:cNvSpPr>
          <p:nvPr>
            <p:ph type="title"/>
          </p:nvPr>
        </p:nvSpPr>
        <p:spPr/>
        <p:txBody>
          <a:bodyPr anchor="ctr"/>
          <a:lstStyle/>
          <a:p>
            <a:endParaRPr lang="zh-CN" altLang="en-US"/>
          </a:p>
        </p:txBody>
      </p:sp>
      <p:sp>
        <p:nvSpPr>
          <p:cNvPr id="202754" name="内容占位符 2"/>
          <p:cNvSpPr>
            <a:spLocks noGrp="1"/>
          </p:cNvSpPr>
          <p:nvPr>
            <p:ph idx="1"/>
          </p:nvPr>
        </p:nvSpPr>
        <p:spPr/>
        <p:txBody>
          <a:bodyPr anchor="t"/>
          <a:lstStyle/>
          <a:p>
            <a:pPr indent="-171450">
              <a:lnSpc>
                <a:spcPct val="80000"/>
              </a:lnSpc>
            </a:pPr>
            <a:r>
              <a:rPr lang="zh-CN" altLang="en-US" sz="2400" dirty="0">
                <a:latin typeface="仿宋" panose="02010609060101010101" charset="-122"/>
                <a:ea typeface="仿宋" panose="02010609060101010101" charset="-122"/>
                <a:sym typeface="+mn-ea"/>
              </a:rPr>
              <a:t>中华人民共和国外交部驻香港特别行政区特派员公署：</a:t>
            </a:r>
          </a:p>
          <a:p>
            <a:pPr indent="-171450">
              <a:lnSpc>
                <a:spcPct val="80000"/>
              </a:lnSpc>
            </a:pPr>
            <a:r>
              <a:rPr lang="zh-CN" altLang="en-US" sz="2000" dirty="0">
                <a:latin typeface="仿宋" panose="02010609060101010101" charset="-122"/>
                <a:ea typeface="仿宋" panose="02010609060101010101" charset="-122"/>
                <a:sym typeface="+mn-ea"/>
              </a:rPr>
              <a:t>驻港公署的职责是：处理由中央人民政府负责管理的与香港特区有关的外交事务；协助香港特区政府依照基本法或经授权自行处理有关对外事务；办理中央人民政府和外交部交办的其它事务。</a:t>
            </a:r>
            <a:endParaRPr lang="zh-CN" altLang="en-US" sz="2000" dirty="0">
              <a:latin typeface="仿宋" panose="02010609060101010101" charset="-122"/>
              <a:ea typeface="仿宋" panose="02010609060101010101" charset="-122"/>
            </a:endParaRPr>
          </a:p>
          <a:p>
            <a:pPr indent="-171450">
              <a:lnSpc>
                <a:spcPct val="80000"/>
              </a:lnSpc>
            </a:pPr>
            <a:r>
              <a:rPr lang="zh-CN" altLang="en-US" sz="2000" dirty="0">
                <a:latin typeface="仿宋" panose="02010609060101010101" charset="-122"/>
                <a:ea typeface="仿宋" panose="02010609060101010101" charset="-122"/>
                <a:sym typeface="+mn-ea"/>
              </a:rPr>
              <a:t>具体包括：</a:t>
            </a:r>
            <a:endParaRPr lang="zh-CN" altLang="en-US" sz="2000" dirty="0">
              <a:latin typeface="仿宋" panose="02010609060101010101" charset="-122"/>
              <a:ea typeface="仿宋" panose="02010609060101010101" charset="-122"/>
            </a:endParaRPr>
          </a:p>
          <a:p>
            <a:pPr indent="-171450">
              <a:lnSpc>
                <a:spcPct val="80000"/>
              </a:lnSpc>
            </a:pPr>
            <a:r>
              <a:rPr lang="zh-CN" altLang="en-US" sz="2000" dirty="0">
                <a:latin typeface="仿宋" panose="02010609060101010101" charset="-122"/>
                <a:ea typeface="仿宋" panose="02010609060101010101" charset="-122"/>
                <a:sym typeface="+mn-ea"/>
              </a:rPr>
              <a:t>（一） 协调处理香港特别行政区参加有关国际组织和国际会议事宜 ；协调处理国际组织和机构在香港特别行政区设立办事机构问题；协调处理在香港特别行政区举办政府间国际会议事宜。</a:t>
            </a:r>
            <a:endParaRPr lang="zh-CN" altLang="en-US" sz="2000" dirty="0">
              <a:latin typeface="仿宋" panose="02010609060101010101" charset="-122"/>
              <a:ea typeface="仿宋" panose="02010609060101010101" charset="-122"/>
            </a:endParaRPr>
          </a:p>
          <a:p>
            <a:pPr indent="-171450">
              <a:lnSpc>
                <a:spcPct val="80000"/>
              </a:lnSpc>
            </a:pPr>
            <a:r>
              <a:rPr lang="zh-CN" altLang="en-US" sz="2000" dirty="0">
                <a:latin typeface="仿宋" panose="02010609060101010101" charset="-122"/>
                <a:ea typeface="仿宋" panose="02010609060101010101" charset="-122"/>
                <a:sym typeface="+mn-ea"/>
              </a:rPr>
              <a:t>（二） 处理有关国际公约在香港特别行政区的适用问题；协助办理须由中央人民政府授权香港特别行政区与外国谈判缔结的双边协定的有关事宜。</a:t>
            </a:r>
            <a:endParaRPr lang="zh-CN" altLang="en-US" sz="2000" dirty="0">
              <a:latin typeface="仿宋" panose="02010609060101010101" charset="-122"/>
              <a:ea typeface="仿宋" panose="02010609060101010101" charset="-122"/>
            </a:endParaRPr>
          </a:p>
          <a:p>
            <a:pPr indent="-171450">
              <a:lnSpc>
                <a:spcPct val="80000"/>
              </a:lnSpc>
            </a:pPr>
            <a:r>
              <a:rPr lang="zh-CN" altLang="en-US" sz="2000" dirty="0">
                <a:latin typeface="仿宋" panose="02010609060101010101" charset="-122"/>
                <a:ea typeface="仿宋" panose="02010609060101010101" charset="-122"/>
                <a:sym typeface="+mn-ea"/>
              </a:rPr>
              <a:t>（三） 协调处理外国在香港特别行政区设立领事机构或其他官方、半官方机构的有关事宜。</a:t>
            </a:r>
            <a:endParaRPr lang="zh-CN" altLang="en-US" sz="2000" dirty="0">
              <a:latin typeface="仿宋" panose="02010609060101010101" charset="-122"/>
              <a:ea typeface="仿宋" panose="02010609060101010101" charset="-122"/>
            </a:endParaRPr>
          </a:p>
          <a:p>
            <a:pPr indent="-171450">
              <a:lnSpc>
                <a:spcPct val="80000"/>
              </a:lnSpc>
            </a:pPr>
            <a:r>
              <a:rPr lang="zh-CN" altLang="en-US" sz="2000" dirty="0">
                <a:latin typeface="仿宋" panose="02010609060101010101" charset="-122"/>
                <a:ea typeface="仿宋" panose="02010609060101010101" charset="-122"/>
                <a:sym typeface="+mn-ea"/>
              </a:rPr>
              <a:t>（四） 承办外国国家航空器和外国军舰访问香港特别行政区等有关事宜。</a:t>
            </a:r>
            <a:endParaRPr lang="zh-CN" altLang="en-US" sz="2000" dirty="0">
              <a:latin typeface="仿宋" panose="02010609060101010101" charset="-122"/>
              <a:ea typeface="仿宋" panose="02010609060101010101" charset="-122"/>
            </a:endParaRPr>
          </a:p>
          <a:p>
            <a:endParaRPr lang="zh-CN" altLang="en-US" sz="2000">
              <a:latin typeface="仿宋" panose="02010609060101010101" charset="-122"/>
              <a:ea typeface="仿宋" panose="02010609060101010101" charset="-122"/>
            </a:endParaRPr>
          </a:p>
        </p:txBody>
      </p:sp>
    </p:spTree>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charset="-122"/>
                <a:ea typeface="仿宋" panose="02010609060101010101" charset="-122"/>
                <a:sym typeface="+mn-ea"/>
              </a:rPr>
              <a:t>概念解释</a:t>
            </a:r>
          </a:p>
          <a:p>
            <a:endParaRPr lang="zh-CN" altLang="en-US" dirty="0">
              <a:latin typeface="仿宋" panose="02010609060101010101" charset="-122"/>
              <a:ea typeface="仿宋" panose="02010609060101010101" charset="-122"/>
              <a:sym typeface="+mn-ea"/>
            </a:endParaRPr>
          </a:p>
          <a:p>
            <a:r>
              <a:rPr lang="zh-CN" altLang="en-US" dirty="0">
                <a:latin typeface="仿宋" panose="02010609060101010101" charset="-122"/>
                <a:ea typeface="仿宋" panose="02010609060101010101" charset="-122"/>
                <a:sym typeface="+mn-ea"/>
              </a:rPr>
              <a:t>一国两制、单一制国家</a:t>
            </a:r>
          </a:p>
          <a:p>
            <a:endParaRPr lang="zh-CN" altLang="en-US"/>
          </a:p>
        </p:txBody>
      </p:sp>
    </p:spTree>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标题 1"/>
          <p:cNvSpPr>
            <a:spLocks noGrp="1"/>
          </p:cNvSpPr>
          <p:nvPr>
            <p:ph type="title"/>
          </p:nvPr>
        </p:nvSpPr>
        <p:spPr/>
        <p:txBody>
          <a:bodyPr anchor="ctr"/>
          <a:lstStyle/>
          <a:p>
            <a:endParaRPr lang="zh-CN" altLang="en-US"/>
          </a:p>
        </p:txBody>
      </p:sp>
      <p:sp>
        <p:nvSpPr>
          <p:cNvPr id="202754" name="内容占位符 2"/>
          <p:cNvSpPr>
            <a:spLocks noGrp="1"/>
          </p:cNvSpPr>
          <p:nvPr>
            <p:ph idx="1"/>
          </p:nvPr>
        </p:nvSpPr>
        <p:spPr/>
        <p:txBody>
          <a:bodyPr anchor="t"/>
          <a:lstStyle/>
          <a:p>
            <a:r>
              <a:rPr lang="zh-CN" altLang="en-US" sz="2400" dirty="0">
                <a:latin typeface="仿宋" panose="02010609060101010101" charset="-122"/>
                <a:ea typeface="仿宋" panose="02010609060101010101" charset="-122"/>
                <a:sym typeface="+mn-ea"/>
              </a:rPr>
              <a:t>第九讲作业</a:t>
            </a:r>
          </a:p>
          <a:p>
            <a:endParaRPr lang="zh-CN" altLang="en-US" sz="2400" dirty="0">
              <a:latin typeface="仿宋" panose="02010609060101010101" charset="-122"/>
              <a:ea typeface="仿宋" panose="02010609060101010101" charset="-122"/>
              <a:sym typeface="+mn-ea"/>
            </a:endParaRPr>
          </a:p>
          <a:p>
            <a:r>
              <a:rPr lang="en-US" altLang="zh-CN" sz="2400" dirty="0">
                <a:latin typeface="仿宋" panose="02010609060101010101" charset="-122"/>
                <a:ea typeface="仿宋" panose="02010609060101010101" charset="-122"/>
                <a:sym typeface="+mn-ea"/>
              </a:rPr>
              <a:t>1</a:t>
            </a:r>
            <a:r>
              <a:rPr lang="zh-CN" altLang="en-US" sz="2400" dirty="0">
                <a:latin typeface="仿宋" panose="02010609060101010101" charset="-122"/>
                <a:ea typeface="仿宋" panose="02010609060101010101" charset="-122"/>
                <a:sym typeface="+mn-ea"/>
              </a:rPr>
              <a:t>、香港</a:t>
            </a:r>
            <a:r>
              <a:rPr lang="zh-CN" altLang="en-US" sz="2400" dirty="0" smtClean="0">
                <a:latin typeface="仿宋" panose="02010609060101010101" charset="-122"/>
                <a:ea typeface="仿宋" panose="02010609060101010101" charset="-122"/>
                <a:sym typeface="+mn-ea"/>
              </a:rPr>
              <a:t>案例与邓小平</a:t>
            </a:r>
            <a:r>
              <a:rPr lang="zh-CN" altLang="en-US" sz="2400" dirty="0">
                <a:latin typeface="仿宋" panose="02010609060101010101" charset="-122"/>
                <a:ea typeface="仿宋" panose="02010609060101010101" charset="-122"/>
                <a:sym typeface="+mn-ea"/>
              </a:rPr>
              <a:t>的“一国两制”构想？</a:t>
            </a:r>
            <a:endParaRPr lang="zh-CN" altLang="en-US" sz="2400" dirty="0">
              <a:latin typeface="仿宋" panose="02010609060101010101" charset="-122"/>
              <a:ea typeface="仿宋" panose="02010609060101010101" charset="-122"/>
            </a:endParaRPr>
          </a:p>
          <a:p>
            <a:endParaRPr lang="zh-CN" altLang="en-US" sz="2400" dirty="0">
              <a:latin typeface="仿宋" panose="02010609060101010101" charset="-122"/>
              <a:ea typeface="仿宋" panose="02010609060101010101" charset="-122"/>
            </a:endParaRPr>
          </a:p>
          <a:p>
            <a:endParaRPr lang="zh-CN" altLang="en-US" sz="2000" dirty="0">
              <a:latin typeface="仿宋" panose="02010609060101010101" charset="-122"/>
              <a:ea typeface="仿宋" panose="02010609060101010101" charset="-122"/>
            </a:endParaRPr>
          </a:p>
        </p:txBody>
      </p:sp>
    </p:spTree>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标题 1"/>
          <p:cNvSpPr>
            <a:spLocks noGrp="1"/>
          </p:cNvSpPr>
          <p:nvPr>
            <p:ph type="title"/>
          </p:nvPr>
        </p:nvSpPr>
        <p:spPr/>
        <p:txBody>
          <a:bodyPr anchor="ctr"/>
          <a:lstStyle/>
          <a:p>
            <a:r>
              <a:rPr lang="zh-CN" altLang="en-US"/>
              <a:t>第十讲  中国特色社会主义外交和国际战略 </a:t>
            </a:r>
          </a:p>
        </p:txBody>
      </p:sp>
      <p:sp>
        <p:nvSpPr>
          <p:cNvPr id="203778" name="内容占位符 2"/>
          <p:cNvSpPr>
            <a:spLocks noGrp="1"/>
          </p:cNvSpPr>
          <p:nvPr>
            <p:ph idx="1"/>
          </p:nvPr>
        </p:nvSpPr>
        <p:spPr/>
        <p:txBody>
          <a:bodyPr anchor="t"/>
          <a:lstStyle/>
          <a:p>
            <a:pPr fontAlgn="base"/>
            <a:r>
              <a:rPr lang="zh-CN" altLang="en-US">
                <a:sym typeface="+mn-ea"/>
              </a:rPr>
              <a:t>重点内容</a:t>
            </a:r>
            <a:endParaRPr lang="zh-CN" altLang="en-US" strike="noStrike" noProof="1"/>
          </a:p>
          <a:p>
            <a:pPr fontAlgn="base"/>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、外交和国际战略理论的形成依据 </a:t>
            </a:r>
          </a:p>
          <a:p>
            <a:pPr fontAlgn="base"/>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、坚持走和平发展道路 </a:t>
            </a:r>
          </a:p>
          <a:p>
            <a:pPr fontAlgn="base"/>
            <a:endParaRPr lang="zh-CN" altLang="en-US" b="1">
              <a:latin typeface="仿宋" panose="02010609060101010101" charset="-122"/>
              <a:ea typeface="仿宋" panose="02010609060101010101" charset="-122"/>
              <a:sym typeface="+mn-ea"/>
            </a:endParaRPr>
          </a:p>
          <a:p>
            <a:pPr fontAlgn="base"/>
            <a:r>
              <a:rPr lang="zh-CN" altLang="en-US" b="1">
                <a:latin typeface="仿宋" panose="02010609060101010101" charset="-122"/>
                <a:ea typeface="仿宋" panose="02010609060101010101" charset="-122"/>
                <a:sym typeface="+mn-ea"/>
              </a:rPr>
              <a:t>要点解释</a:t>
            </a:r>
          </a:p>
          <a:p>
            <a:pPr fontAlgn="base"/>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、和平与发展是当今时代的主题</a:t>
            </a:r>
          </a:p>
          <a:p>
            <a:pPr fontAlgn="base"/>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、坚持独立自主和平外交政策 </a:t>
            </a:r>
          </a:p>
          <a:p>
            <a:endParaRPr lang="zh-CN" altLang="en-US"/>
          </a:p>
          <a:p>
            <a:r>
              <a:rPr lang="zh-CN" altLang="en-US" b="1">
                <a:latin typeface="仿宋" panose="02010609060101010101" charset="-122"/>
                <a:ea typeface="仿宋" panose="02010609060101010101" charset="-122"/>
              </a:rPr>
              <a:t>概念归纳</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2289"/>
          <p:cNvSpPr>
            <a:spLocks noGrp="1"/>
          </p:cNvSpPr>
          <p:nvPr>
            <p:ph type="title"/>
          </p:nvPr>
        </p:nvSpPr>
        <p:spPr/>
        <p:txBody>
          <a:bodyPr anchor="ctr"/>
          <a:lstStyle/>
          <a:p>
            <a:endParaRPr lang="zh-CN" altLang="en-US"/>
          </a:p>
        </p:txBody>
      </p:sp>
      <p:sp>
        <p:nvSpPr>
          <p:cNvPr id="12290" name="文本占位符 12290"/>
          <p:cNvSpPr>
            <a:spLocks noGrp="1"/>
          </p:cNvSpPr>
          <p:nvPr>
            <p:ph idx="1"/>
          </p:nvPr>
        </p:nvSpPr>
        <p:spPr/>
        <p:txBody>
          <a:bodyPr anchor="t"/>
          <a:lstStyle/>
          <a:p>
            <a:r>
              <a:rPr lang="zh-CN" altLang="en-US" sz="2400" dirty="0">
                <a:latin typeface="仿宋" panose="02010609060101010101" charset="-122"/>
                <a:ea typeface="仿宋" panose="02010609060101010101" charset="-122"/>
                <a:sym typeface="+mn-ea"/>
              </a:rPr>
              <a:t>在中国思想界的争论并不是要不要现代化，而是用什么方式现代化。</a:t>
            </a:r>
            <a:endParaRPr lang="zh-CN" altLang="en-US" sz="2400"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rPr>
              <a:t>虽然求</a:t>
            </a:r>
            <a:r>
              <a:rPr lang="en-US" altLang="zh-CN" dirty="0">
                <a:latin typeface="仿宋" panose="02010609060101010101" charset="-122"/>
                <a:ea typeface="仿宋" panose="02010609060101010101" charset="-122"/>
              </a:rPr>
              <a:t>“</a:t>
            </a:r>
            <a:r>
              <a:rPr lang="zh-CN" altLang="en-US" dirty="0">
                <a:latin typeface="仿宋" panose="02010609060101010101" charset="-122"/>
                <a:ea typeface="仿宋" panose="02010609060101010101" charset="-122"/>
              </a:rPr>
              <a:t>变</a:t>
            </a:r>
            <a:r>
              <a:rPr lang="en-US" altLang="zh-CN" dirty="0">
                <a:latin typeface="仿宋" panose="02010609060101010101" charset="-122"/>
                <a:ea typeface="仿宋" panose="02010609060101010101" charset="-122"/>
              </a:rPr>
              <a:t>”</a:t>
            </a:r>
            <a:r>
              <a:rPr lang="zh-CN" altLang="en-US" dirty="0">
                <a:latin typeface="仿宋" panose="02010609060101010101" charset="-122"/>
                <a:ea typeface="仿宋" panose="02010609060101010101" charset="-122"/>
              </a:rPr>
              <a:t>，晚清以来中国思想的主要特征，并不是</a:t>
            </a:r>
            <a:r>
              <a:rPr lang="en-US" altLang="zh-CN" dirty="0">
                <a:latin typeface="仿宋" panose="02010609060101010101" charset="-122"/>
                <a:ea typeface="仿宋" panose="02010609060101010101" charset="-122"/>
              </a:rPr>
              <a:t>“</a:t>
            </a:r>
            <a:r>
              <a:rPr lang="zh-CN" altLang="en-US" dirty="0">
                <a:latin typeface="仿宋" panose="02010609060101010101" charset="-122"/>
                <a:ea typeface="仿宋" panose="02010609060101010101" charset="-122"/>
              </a:rPr>
              <a:t>西化</a:t>
            </a:r>
            <a:r>
              <a:rPr lang="en-US" altLang="zh-CN" dirty="0">
                <a:latin typeface="仿宋" panose="02010609060101010101" charset="-122"/>
                <a:ea typeface="仿宋" panose="02010609060101010101" charset="-122"/>
              </a:rPr>
              <a:t>”</a:t>
            </a:r>
            <a:r>
              <a:rPr lang="zh-CN" altLang="en-US" dirty="0">
                <a:latin typeface="仿宋" panose="02010609060101010101" charset="-122"/>
                <a:ea typeface="仿宋" panose="02010609060101010101" charset="-122"/>
              </a:rPr>
              <a:t>，而是</a:t>
            </a:r>
            <a:r>
              <a:rPr lang="en-US" altLang="zh-CN" dirty="0">
                <a:latin typeface="仿宋" panose="02010609060101010101" charset="-122"/>
                <a:ea typeface="仿宋" panose="02010609060101010101" charset="-122"/>
                <a:sym typeface="微软雅黑" panose="020B0503020204020204" charset="-122"/>
              </a:rPr>
              <a:t>“</a:t>
            </a:r>
            <a:r>
              <a:rPr lang="zh-CN" altLang="en-US" dirty="0">
                <a:latin typeface="仿宋" panose="02010609060101010101" charset="-122"/>
                <a:ea typeface="仿宋" panose="02010609060101010101" charset="-122"/>
                <a:sym typeface="微软雅黑" panose="020B0503020204020204" charset="-122"/>
              </a:rPr>
              <a:t>反现代性的现代化理论</a:t>
            </a:r>
            <a:r>
              <a:rPr lang="en-US" altLang="zh-CN" dirty="0">
                <a:latin typeface="仿宋" panose="02010609060101010101" charset="-122"/>
                <a:ea typeface="仿宋" panose="02010609060101010101" charset="-122"/>
                <a:sym typeface="微软雅黑" panose="020B0503020204020204" charset="-122"/>
              </a:rPr>
              <a:t>”</a:t>
            </a:r>
            <a:r>
              <a:rPr lang="zh-CN" altLang="en-US" dirty="0">
                <a:latin typeface="仿宋" panose="02010609060101010101" charset="-122"/>
                <a:ea typeface="仿宋" panose="02010609060101010101" charset="-122"/>
                <a:sym typeface="微软雅黑" panose="020B0503020204020204" charset="-122"/>
              </a:rPr>
              <a:t>，</a:t>
            </a:r>
            <a:r>
              <a:rPr lang="zh-CN" altLang="en-US" dirty="0">
                <a:latin typeface="仿宋" panose="02010609060101010101" charset="-122"/>
                <a:ea typeface="仿宋" panose="02010609060101010101" charset="-122"/>
              </a:rPr>
              <a:t>反西方资本主义的现代性。</a:t>
            </a: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标题 1"/>
          <p:cNvSpPr>
            <a:spLocks noGrp="1"/>
          </p:cNvSpPr>
          <p:nvPr>
            <p:ph type="title"/>
          </p:nvPr>
        </p:nvSpPr>
        <p:spPr/>
        <p:txBody>
          <a:bodyPr anchor="ctr"/>
          <a:lstStyle/>
          <a:p>
            <a:r>
              <a:rPr lang="zh-CN" altLang="en-US"/>
              <a:t>第十一讲 建设中国特色社会主义的根本目的和依靠力量理论 </a:t>
            </a:r>
          </a:p>
        </p:txBody>
      </p:sp>
      <p:sp>
        <p:nvSpPr>
          <p:cNvPr id="204802" name="内容占位符 2"/>
          <p:cNvSpPr>
            <a:spLocks noGrp="1"/>
          </p:cNvSpPr>
          <p:nvPr>
            <p:ph idx="1"/>
          </p:nvPr>
        </p:nvSpPr>
        <p:spPr/>
        <p:txBody>
          <a:bodyPr anchor="t"/>
          <a:lstStyle/>
          <a:p>
            <a:pPr fontAlgn="base"/>
            <a:r>
              <a:rPr lang="zh-CN" altLang="en-US">
                <a:sym typeface="+mn-ea"/>
              </a:rPr>
              <a:t>重点内容</a:t>
            </a:r>
            <a:endParaRPr lang="zh-CN" altLang="en-US" strike="noStrike" noProof="1"/>
          </a:p>
          <a:p>
            <a:pPr fontAlgn="base"/>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、建设中国特色社会主义的根本目的 </a:t>
            </a:r>
          </a:p>
          <a:p>
            <a:pPr fontAlgn="base"/>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、中国特色社会主义建设的依靠力量 </a:t>
            </a:r>
          </a:p>
          <a:p>
            <a:pPr fontAlgn="base"/>
            <a:r>
              <a:rPr lang="en-US" altLang="zh-CN">
                <a:latin typeface="仿宋" panose="02010609060101010101" charset="-122"/>
                <a:ea typeface="仿宋" panose="02010609060101010101" charset="-122"/>
                <a:sym typeface="+mn-ea"/>
              </a:rPr>
              <a:t>3</a:t>
            </a:r>
            <a:r>
              <a:rPr lang="zh-CN" altLang="en-US">
                <a:latin typeface="仿宋" panose="02010609060101010101" charset="-122"/>
                <a:ea typeface="仿宋" panose="02010609060101010101" charset="-122"/>
                <a:sym typeface="+mn-ea"/>
              </a:rPr>
              <a:t>、巩固和发展爱国统一战线 </a:t>
            </a:r>
          </a:p>
          <a:p>
            <a:pPr fontAlgn="base"/>
            <a:r>
              <a:rPr lang="en-US" altLang="zh-CN">
                <a:latin typeface="仿宋" panose="02010609060101010101" charset="-122"/>
                <a:ea typeface="仿宋" panose="02010609060101010101" charset="-122"/>
                <a:sym typeface="+mn-ea"/>
              </a:rPr>
              <a:t>4</a:t>
            </a:r>
            <a:r>
              <a:rPr lang="zh-CN" altLang="en-US">
                <a:latin typeface="仿宋" panose="02010609060101010101" charset="-122"/>
                <a:ea typeface="仿宋" panose="02010609060101010101" charset="-122"/>
                <a:sym typeface="+mn-ea"/>
              </a:rPr>
              <a:t>、建设巩固国防和强大军队</a:t>
            </a:r>
          </a:p>
          <a:p>
            <a:pPr fontAlgn="base"/>
            <a:r>
              <a:rPr lang="zh-CN" altLang="en-US" b="1">
                <a:latin typeface="仿宋" panose="02010609060101010101" charset="-122"/>
                <a:ea typeface="仿宋" panose="02010609060101010101" charset="-122"/>
                <a:sym typeface="+mn-ea"/>
              </a:rPr>
              <a:t>要点解释</a:t>
            </a:r>
          </a:p>
          <a:p>
            <a:pPr fontAlgn="base"/>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a:t>
            </a:r>
            <a:r>
              <a:rPr lang="zh-CN" altLang="en-US" dirty="0">
                <a:latin typeface="仿宋" panose="02010609060101010101" charset="-122"/>
                <a:ea typeface="仿宋" panose="02010609060101010101" charset="-122"/>
                <a:sym typeface="+mn-ea"/>
              </a:rPr>
              <a:t>中国共产党领导的多党合作制度</a:t>
            </a:r>
          </a:p>
          <a:p>
            <a:pPr fontAlgn="base"/>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、政治协商制度</a:t>
            </a:r>
          </a:p>
          <a:p>
            <a:endParaRPr lang="zh-CN" altLang="en-US">
              <a:latin typeface="仿宋" panose="02010609060101010101" charset="-122"/>
              <a:ea typeface="仿宋" panose="02010609060101010101" charset="-122"/>
            </a:endParaRPr>
          </a:p>
          <a:p>
            <a:r>
              <a:rPr lang="zh-CN" altLang="en-US" b="1">
                <a:latin typeface="仿宋" panose="02010609060101010101" charset="-122"/>
                <a:ea typeface="仿宋" panose="02010609060101010101" charset="-122"/>
                <a:sym typeface="+mn-ea"/>
              </a:rPr>
              <a:t>概念归纳</a:t>
            </a:r>
            <a:endParaRPr lang="zh-CN" altLang="en-US" b="1">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标题 1"/>
          <p:cNvSpPr>
            <a:spLocks noGrp="1"/>
          </p:cNvSpPr>
          <p:nvPr>
            <p:ph type="title"/>
          </p:nvPr>
        </p:nvSpPr>
        <p:spPr/>
        <p:txBody>
          <a:bodyPr anchor="ctr"/>
          <a:lstStyle/>
          <a:p>
            <a:endParaRPr lang="zh-CN" altLang="en-US"/>
          </a:p>
        </p:txBody>
      </p:sp>
      <p:sp>
        <p:nvSpPr>
          <p:cNvPr id="205826" name="内容占位符 2"/>
          <p:cNvSpPr>
            <a:spLocks noGrp="1"/>
          </p:cNvSpPr>
          <p:nvPr>
            <p:ph idx="1"/>
          </p:nvPr>
        </p:nvSpPr>
        <p:spPr/>
        <p:txBody>
          <a:bodyPr anchor="t"/>
          <a:lstStyle/>
          <a:p>
            <a:pPr indent="-171450"/>
            <a:r>
              <a:rPr lang="zh-CN" altLang="en-US" sz="2400" b="1" dirty="0">
                <a:latin typeface="仿宋" panose="02010609060101010101" charset="-122"/>
                <a:ea typeface="仿宋" panose="02010609060101010101" charset="-122"/>
                <a:sym typeface="+mn-ea"/>
              </a:rPr>
              <a:t>中国共产党领导的多党合作制度</a:t>
            </a:r>
          </a:p>
          <a:p>
            <a:pPr indent="-171450"/>
            <a:endParaRPr lang="zh-CN" altLang="en-US" sz="2400" b="1" dirty="0">
              <a:latin typeface="仿宋" panose="02010609060101010101" charset="-122"/>
              <a:ea typeface="仿宋" panose="02010609060101010101" charset="-122"/>
              <a:sym typeface="+mn-ea"/>
            </a:endParaRPr>
          </a:p>
          <a:p>
            <a:pPr indent="-171450"/>
            <a:r>
              <a:rPr lang="zh-CN" altLang="en-US" sz="2400" dirty="0">
                <a:latin typeface="仿宋" panose="02010609060101010101" charset="-122"/>
                <a:ea typeface="仿宋" panose="02010609060101010101" charset="-122"/>
                <a:sym typeface="+mn-ea"/>
              </a:rPr>
              <a:t>中国共产党是中华人民共和国的唯一执政党，八个民主党派在接受中国共产党领导的前提下，具有参政党的地位，与中共合作，参与执政。</a:t>
            </a:r>
            <a:endParaRPr lang="zh-CN" altLang="en-US" sz="2400" dirty="0">
              <a:latin typeface="仿宋" panose="02010609060101010101" charset="-122"/>
              <a:ea typeface="仿宋" panose="02010609060101010101" charset="-122"/>
            </a:endParaRPr>
          </a:p>
          <a:p>
            <a:pPr indent="-171450"/>
            <a:r>
              <a:rPr lang="zh-CN" altLang="en-US" sz="2400" dirty="0">
                <a:latin typeface="仿宋" panose="02010609060101010101" charset="-122"/>
                <a:ea typeface="仿宋" panose="02010609060101010101" charset="-122"/>
                <a:sym typeface="+mn-ea"/>
              </a:rPr>
              <a:t>中国参政党是中国的民主党派</a:t>
            </a:r>
            <a:r>
              <a:rPr lang="zh-CN" altLang="en-US" sz="2400" dirty="0" smtClean="0">
                <a:latin typeface="仿宋" panose="02010609060101010101" charset="-122"/>
                <a:ea typeface="仿宋" panose="02010609060101010101" charset="-122"/>
                <a:sym typeface="+mn-ea"/>
              </a:rPr>
              <a:t>。</a:t>
            </a:r>
            <a:endParaRPr lang="en-US" altLang="zh-CN" sz="2400" dirty="0" smtClean="0">
              <a:latin typeface="仿宋" panose="02010609060101010101" charset="-122"/>
              <a:ea typeface="仿宋" panose="02010609060101010101" charset="-122"/>
              <a:sym typeface="+mn-ea"/>
            </a:endParaRPr>
          </a:p>
          <a:p>
            <a:pPr indent="-171450"/>
            <a:r>
              <a:rPr lang="zh-CN" altLang="en-US" sz="2400" dirty="0" smtClean="0">
                <a:latin typeface="仿宋" panose="02010609060101010101" charset="-122"/>
                <a:ea typeface="仿宋" panose="02010609060101010101" charset="-122"/>
                <a:sym typeface="+mn-ea"/>
              </a:rPr>
              <a:t>中国特色：领导、被</a:t>
            </a:r>
            <a:r>
              <a:rPr lang="zh-CN" altLang="en-US" sz="2400" dirty="0">
                <a:latin typeface="仿宋" panose="02010609060101010101" charset="-122"/>
                <a:ea typeface="仿宋" panose="02010609060101010101" charset="-122"/>
                <a:sym typeface="+mn-ea"/>
              </a:rPr>
              <a:t>领导；执政党、</a:t>
            </a:r>
            <a:r>
              <a:rPr lang="zh-CN" altLang="en-US" sz="2400" dirty="0" smtClean="0">
                <a:latin typeface="仿宋" panose="02010609060101010101" charset="-122"/>
                <a:ea typeface="仿宋" panose="02010609060101010101" charset="-122"/>
                <a:sym typeface="+mn-ea"/>
              </a:rPr>
              <a:t>参政党的关系。</a:t>
            </a:r>
            <a:endParaRPr lang="en-US" altLang="zh-CN" sz="2400" dirty="0" smtClean="0">
              <a:latin typeface="仿宋" panose="02010609060101010101" charset="-122"/>
              <a:ea typeface="仿宋" panose="02010609060101010101" charset="-122"/>
              <a:sym typeface="+mn-ea"/>
            </a:endParaRPr>
          </a:p>
          <a:p>
            <a:pPr indent="-171450"/>
            <a:r>
              <a:rPr lang="zh-CN" altLang="en-US" sz="2400" dirty="0" smtClean="0">
                <a:latin typeface="仿宋" panose="02010609060101010101" charset="-122"/>
                <a:ea typeface="仿宋" panose="02010609060101010101" charset="-122"/>
                <a:sym typeface="+mn-ea"/>
              </a:rPr>
              <a:t>西方模式：竞争</a:t>
            </a:r>
            <a:r>
              <a:rPr lang="zh-CN" altLang="en-US" sz="2400" dirty="0">
                <a:latin typeface="仿宋" panose="02010609060101010101" charset="-122"/>
                <a:ea typeface="仿宋" panose="02010609060101010101" charset="-122"/>
                <a:sym typeface="+mn-ea"/>
              </a:rPr>
              <a:t>；</a:t>
            </a:r>
            <a:r>
              <a:rPr lang="zh-CN" altLang="en-US" sz="2400">
                <a:latin typeface="仿宋" panose="02010609060101010101" charset="-122"/>
                <a:ea typeface="仿宋" panose="02010609060101010101" charset="-122"/>
                <a:sym typeface="+mn-ea"/>
              </a:rPr>
              <a:t>执政党</a:t>
            </a:r>
            <a:r>
              <a:rPr lang="zh-CN" altLang="en-US" sz="2400" smtClean="0">
                <a:latin typeface="仿宋" panose="02010609060101010101" charset="-122"/>
                <a:ea typeface="仿宋" panose="02010609060101010101" charset="-122"/>
                <a:sym typeface="+mn-ea"/>
              </a:rPr>
              <a:t>、在野党；一党制</a:t>
            </a:r>
            <a:r>
              <a:rPr lang="zh-CN" altLang="en-US" sz="2400" dirty="0" smtClean="0">
                <a:latin typeface="仿宋" panose="02010609060101010101" charset="-122"/>
                <a:ea typeface="仿宋" panose="02010609060101010101" charset="-122"/>
                <a:sym typeface="+mn-ea"/>
              </a:rPr>
              <a:t>、两党制、多党制。</a:t>
            </a:r>
            <a:endParaRPr lang="zh-CN" altLang="en-US" sz="2400" dirty="0">
              <a:latin typeface="仿宋" panose="02010609060101010101" charset="-122"/>
              <a:ea typeface="仿宋" panose="02010609060101010101" charset="-122"/>
            </a:endParaRPr>
          </a:p>
          <a:p>
            <a:pPr indent="-171450"/>
            <a:endParaRPr lang="zh-CN" altLang="en-US" sz="2400" dirty="0">
              <a:latin typeface="仿宋" panose="02010609060101010101" charset="-122"/>
              <a:ea typeface="仿宋" panose="02010609060101010101" charset="-122"/>
            </a:endParaRPr>
          </a:p>
          <a:p>
            <a:endParaRPr lang="zh-CN" altLang="en-US" sz="2400" dirty="0">
              <a:latin typeface="仿宋" panose="02010609060101010101" charset="-122"/>
              <a:ea typeface="仿宋" panose="02010609060101010101" charset="-122"/>
            </a:endParaRPr>
          </a:p>
        </p:txBody>
      </p:sp>
    </p:spTree>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标题 1"/>
          <p:cNvSpPr>
            <a:spLocks noGrp="1"/>
          </p:cNvSpPr>
          <p:nvPr>
            <p:ph type="title"/>
          </p:nvPr>
        </p:nvSpPr>
        <p:spPr/>
        <p:txBody>
          <a:bodyPr anchor="ctr"/>
          <a:lstStyle/>
          <a:p>
            <a:endParaRPr lang="zh-CN" altLang="en-US"/>
          </a:p>
        </p:txBody>
      </p:sp>
      <p:sp>
        <p:nvSpPr>
          <p:cNvPr id="206850" name="内容占位符 2"/>
          <p:cNvSpPr>
            <a:spLocks noGrp="1"/>
          </p:cNvSpPr>
          <p:nvPr>
            <p:ph idx="1"/>
          </p:nvPr>
        </p:nvSpPr>
        <p:spPr/>
        <p:txBody>
          <a:bodyPr anchor="t"/>
          <a:lstStyle/>
          <a:p>
            <a:pPr indent="-171450"/>
            <a:r>
              <a:rPr lang="zh-CN" altLang="en-US" dirty="0">
                <a:latin typeface="仿宋" panose="02010609060101010101" charset="-122"/>
                <a:ea typeface="仿宋" panose="02010609060101010101" charset="-122"/>
                <a:sym typeface="+mn-ea"/>
              </a:rPr>
              <a:t>中国国民党革命委员会（民革）</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由反蒋爱国的人士组成。国民党里的民主派。 </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中国民主同盟（民盟）</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多是高级知识分子，教授学者。 </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中国民主建国会（民建）</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民族资产阶级中的代表人物，如黄炎培，荣毅仁。</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中国民主促进会（民进）</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出版、文化界及中小学教师</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中国农工民主党（农工党）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从国民党群体中独立的，爱国反蒋，多是医药卫生、艺术界人士 </a:t>
            </a:r>
            <a:endParaRPr lang="zh-CN" altLang="en-US" dirty="0">
              <a:latin typeface="仿宋" panose="02010609060101010101" charset="-122"/>
              <a:ea typeface="仿宋" panose="02010609060101010101" charset="-122"/>
            </a:endParaRPr>
          </a:p>
          <a:p>
            <a:pPr indent="-171450"/>
            <a:endParaRPr lang="zh-CN" altLang="en-US" dirty="0">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标题 1"/>
          <p:cNvSpPr>
            <a:spLocks noGrp="1"/>
          </p:cNvSpPr>
          <p:nvPr>
            <p:ph type="title"/>
          </p:nvPr>
        </p:nvSpPr>
        <p:spPr/>
        <p:txBody>
          <a:bodyPr anchor="ctr"/>
          <a:lstStyle/>
          <a:p>
            <a:endParaRPr lang="zh-CN" altLang="en-US"/>
          </a:p>
        </p:txBody>
      </p:sp>
      <p:sp>
        <p:nvSpPr>
          <p:cNvPr id="207874" name="内容占位符 2"/>
          <p:cNvSpPr>
            <a:spLocks noGrp="1"/>
          </p:cNvSpPr>
          <p:nvPr>
            <p:ph idx="1"/>
          </p:nvPr>
        </p:nvSpPr>
        <p:spPr/>
        <p:txBody>
          <a:bodyPr anchor="t"/>
          <a:lstStyle/>
          <a:p>
            <a:pPr indent="-171450"/>
            <a:r>
              <a:rPr lang="zh-CN" altLang="en-US" dirty="0">
                <a:latin typeface="仿宋" panose="02010609060101010101" charset="-122"/>
                <a:ea typeface="仿宋" panose="02010609060101010101" charset="-122"/>
                <a:sym typeface="+mn-ea"/>
              </a:rPr>
              <a:t>中国致公党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海外华侨的组织，</a:t>
            </a:r>
            <a:r>
              <a:rPr lang="en-US" altLang="x-none" dirty="0">
                <a:latin typeface="仿宋" panose="02010609060101010101" charset="-122"/>
                <a:ea typeface="仿宋" panose="02010609060101010101" charset="-122"/>
                <a:sym typeface="+mn-ea"/>
              </a:rPr>
              <a:t>19</a:t>
            </a:r>
            <a:r>
              <a:rPr lang="zh-CN" altLang="en-US" dirty="0">
                <a:latin typeface="仿宋" panose="02010609060101010101" charset="-122"/>
                <a:ea typeface="仿宋" panose="02010609060101010101" charset="-122"/>
                <a:sym typeface="+mn-ea"/>
              </a:rPr>
              <a:t>世纪</a:t>
            </a:r>
            <a:r>
              <a:rPr lang="en-US" altLang="x-none" dirty="0">
                <a:latin typeface="仿宋" panose="02010609060101010101" charset="-122"/>
                <a:ea typeface="仿宋" panose="02010609060101010101" charset="-122"/>
                <a:sym typeface="+mn-ea"/>
              </a:rPr>
              <a:t>20</a:t>
            </a:r>
            <a:r>
              <a:rPr lang="zh-CN" altLang="en-US" dirty="0">
                <a:latin typeface="仿宋" panose="02010609060101010101" charset="-122"/>
                <a:ea typeface="仿宋" panose="02010609060101010101" charset="-122"/>
                <a:sym typeface="+mn-ea"/>
              </a:rPr>
              <a:t>年代就有了，最早是个堂会组织</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九三学社</a:t>
            </a:r>
            <a:endParaRPr lang="zh-CN" altLang="en-US" dirty="0">
              <a:latin typeface="仿宋" panose="02010609060101010101" charset="-122"/>
              <a:ea typeface="仿宋" panose="02010609060101010101" charset="-122"/>
            </a:endParaRPr>
          </a:p>
          <a:p>
            <a:pPr indent="-171450"/>
            <a:r>
              <a:rPr lang="en-US" altLang="x-none" dirty="0">
                <a:latin typeface="仿宋" panose="02010609060101010101" charset="-122"/>
                <a:ea typeface="仿宋" panose="02010609060101010101" charset="-122"/>
                <a:sym typeface="+mn-ea"/>
              </a:rPr>
              <a:t>1945</a:t>
            </a:r>
            <a:r>
              <a:rPr lang="zh-CN" altLang="en-US" dirty="0">
                <a:latin typeface="仿宋" panose="02010609060101010101" charset="-122"/>
                <a:ea typeface="仿宋" panose="02010609060101010101" charset="-122"/>
                <a:sym typeface="+mn-ea"/>
              </a:rPr>
              <a:t>年</a:t>
            </a:r>
            <a:r>
              <a:rPr lang="en-US" altLang="x-none" dirty="0">
                <a:latin typeface="仿宋" panose="02010609060101010101" charset="-122"/>
                <a:ea typeface="仿宋" panose="02010609060101010101" charset="-122"/>
                <a:sym typeface="+mn-ea"/>
              </a:rPr>
              <a:t>9</a:t>
            </a:r>
            <a:r>
              <a:rPr lang="zh-CN" altLang="en-US" dirty="0">
                <a:latin typeface="仿宋" panose="02010609060101010101" charset="-122"/>
                <a:ea typeface="仿宋" panose="02010609060101010101" charset="-122"/>
                <a:sym typeface="+mn-ea"/>
              </a:rPr>
              <a:t>月</a:t>
            </a:r>
            <a:r>
              <a:rPr lang="en-US" altLang="x-none" dirty="0">
                <a:latin typeface="仿宋" panose="02010609060101010101" charset="-122"/>
                <a:ea typeface="仿宋" panose="02010609060101010101" charset="-122"/>
                <a:sym typeface="+mn-ea"/>
              </a:rPr>
              <a:t>3</a:t>
            </a:r>
            <a:r>
              <a:rPr lang="zh-CN" altLang="en-US" dirty="0">
                <a:latin typeface="仿宋" panose="02010609060101010101" charset="-122"/>
                <a:ea typeface="仿宋" panose="02010609060101010101" charset="-122"/>
                <a:sym typeface="+mn-ea"/>
              </a:rPr>
              <a:t>日庆祝抗战胜利，由教育界、科技界的高级人士成立。</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台湾民主自治同盟（台盟）</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台湾的二·二八运动后，一些人到了大陆，发起台湾自治同盟</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人数是民盟最多，台盟最少。全国台盟的党员不过两三百人</a:t>
            </a:r>
            <a:endParaRPr lang="zh-CN" altLang="en-US" dirty="0">
              <a:latin typeface="仿宋" panose="02010609060101010101" charset="-122"/>
              <a:ea typeface="仿宋" panose="02010609060101010101" charset="-122"/>
            </a:endParaRPr>
          </a:p>
          <a:p>
            <a:pPr indent="-171450"/>
            <a:endParaRPr lang="zh-CN" altLang="en-US" dirty="0">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标题 1"/>
          <p:cNvSpPr>
            <a:spLocks noGrp="1"/>
          </p:cNvSpPr>
          <p:nvPr>
            <p:ph type="title"/>
          </p:nvPr>
        </p:nvSpPr>
        <p:spPr/>
        <p:txBody>
          <a:bodyPr anchor="ctr"/>
          <a:lstStyle/>
          <a:p>
            <a:endParaRPr lang="zh-CN" altLang="en-US"/>
          </a:p>
        </p:txBody>
      </p:sp>
      <p:sp>
        <p:nvSpPr>
          <p:cNvPr id="208898" name="内容占位符 2"/>
          <p:cNvSpPr>
            <a:spLocks noGrp="1"/>
          </p:cNvSpPr>
          <p:nvPr>
            <p:ph idx="1"/>
          </p:nvPr>
        </p:nvSpPr>
        <p:spPr/>
        <p:txBody>
          <a:bodyPr anchor="t"/>
          <a:lstStyle/>
          <a:p>
            <a:pPr indent="-171450"/>
            <a:r>
              <a:rPr lang="zh-CN" altLang="en-US" sz="2400" dirty="0">
                <a:latin typeface="仿宋" panose="02010609060101010101" charset="-122"/>
                <a:ea typeface="仿宋" panose="02010609060101010101" charset="-122"/>
                <a:sym typeface="+mn-ea"/>
              </a:rPr>
              <a:t>政治协商制度</a:t>
            </a:r>
          </a:p>
          <a:p>
            <a:pPr indent="-171450"/>
            <a:endParaRPr lang="zh-CN" altLang="en-US" sz="2400" dirty="0">
              <a:latin typeface="仿宋" panose="02010609060101010101" charset="-122"/>
              <a:ea typeface="仿宋" panose="02010609060101010101" charset="-122"/>
            </a:endParaRPr>
          </a:p>
          <a:p>
            <a:pPr indent="-171450"/>
            <a:r>
              <a:rPr lang="zh-CN" altLang="en-US" sz="2000" dirty="0">
                <a:latin typeface="仿宋" panose="02010609060101010101" charset="-122"/>
                <a:ea typeface="仿宋" panose="02010609060101010101" charset="-122"/>
                <a:sym typeface="+mn-ea"/>
              </a:rPr>
              <a:t>是在中国共产党的领导下，各民主党派、各人民团体、各少数民族和社会各界的代表，对国家的大政方针以及政治、经济、文化和社会生活中的重要问题在决策之前举行协商和就决策执行过程中的重要问题进行协商的制度。</a:t>
            </a:r>
            <a:endParaRPr lang="zh-CN" altLang="en-US" sz="2000" dirty="0">
              <a:latin typeface="仿宋" panose="02010609060101010101" charset="-122"/>
              <a:ea typeface="仿宋" panose="02010609060101010101" charset="-122"/>
            </a:endParaRPr>
          </a:p>
          <a:p>
            <a:pPr indent="-171450"/>
            <a:r>
              <a:rPr lang="zh-CN" altLang="en-US" sz="2000" dirty="0" smtClean="0">
                <a:latin typeface="仿宋" panose="02010609060101010101" charset="-122"/>
                <a:ea typeface="仿宋" panose="02010609060101010101" charset="-122"/>
                <a:sym typeface="+mn-ea"/>
              </a:rPr>
              <a:t>政治</a:t>
            </a:r>
            <a:r>
              <a:rPr lang="zh-CN" altLang="en-US" sz="2000" dirty="0">
                <a:latin typeface="仿宋" panose="02010609060101010101" charset="-122"/>
                <a:ea typeface="仿宋" panose="02010609060101010101" charset="-122"/>
                <a:sym typeface="+mn-ea"/>
              </a:rPr>
              <a:t>协商是中国共产党领导的多党合作的最主要的政治内容和组织形式。 </a:t>
            </a:r>
            <a:endParaRPr lang="en-US" altLang="zh-CN" sz="2000" dirty="0" smtClean="0">
              <a:latin typeface="仿宋" panose="02010609060101010101" charset="-122"/>
              <a:ea typeface="仿宋" panose="02010609060101010101" charset="-122"/>
              <a:sym typeface="+mn-ea"/>
            </a:endParaRPr>
          </a:p>
          <a:p>
            <a:pPr indent="-171450"/>
            <a:r>
              <a:rPr lang="zh-CN" altLang="en-US" sz="2000" dirty="0" smtClean="0">
                <a:latin typeface="仿宋" panose="02010609060101010101" charset="-122"/>
                <a:ea typeface="仿宋" panose="02010609060101010101" charset="-122"/>
                <a:sym typeface="+mn-ea"/>
              </a:rPr>
              <a:t>中国政治体制改革的</a:t>
            </a:r>
            <a:r>
              <a:rPr lang="zh-CN" altLang="en-US" sz="2000" dirty="0">
                <a:latin typeface="仿宋" panose="02010609060101010101" charset="-122"/>
                <a:ea typeface="仿宋" panose="02010609060101010101" charset="-122"/>
                <a:sym typeface="+mn-ea"/>
              </a:rPr>
              <a:t>特点是弱选举式大众参与，重政治协商</a:t>
            </a:r>
            <a:r>
              <a:rPr lang="zh-CN" altLang="en-US" sz="2000" dirty="0" smtClean="0">
                <a:latin typeface="仿宋" panose="02010609060101010101" charset="-122"/>
                <a:ea typeface="仿宋" panose="02010609060101010101" charset="-122"/>
                <a:sym typeface="+mn-ea"/>
              </a:rPr>
              <a:t>。</a:t>
            </a:r>
            <a:endParaRPr lang="en-US" altLang="zh-CN" sz="2000" dirty="0" smtClean="0">
              <a:latin typeface="仿宋" panose="02010609060101010101" charset="-122"/>
              <a:ea typeface="仿宋" panose="02010609060101010101" charset="-122"/>
              <a:sym typeface="+mn-ea"/>
            </a:endParaRPr>
          </a:p>
          <a:p>
            <a:pPr indent="-171450"/>
            <a:r>
              <a:rPr lang="zh-CN" altLang="en-US" sz="2000" dirty="0" smtClean="0">
                <a:latin typeface="仿宋" panose="02010609060101010101" charset="-122"/>
                <a:ea typeface="仿宋" panose="02010609060101010101" charset="-122"/>
                <a:sym typeface="+mn-ea"/>
              </a:rPr>
              <a:t>目前</a:t>
            </a:r>
            <a:r>
              <a:rPr lang="zh-CN" altLang="en-US" sz="2000" dirty="0">
                <a:latin typeface="仿宋" panose="02010609060101010101" charset="-122"/>
                <a:ea typeface="仿宋" panose="02010609060101010101" charset="-122"/>
                <a:sym typeface="+mn-ea"/>
              </a:rPr>
              <a:t>中国语境下的政治协商，其规范与西方不同。西方规范下的协商政治，实质是共识（协商）型民主模式，其中一个十分重要的规范是分享权力，给少数派否决权</a:t>
            </a:r>
            <a:r>
              <a:rPr lang="zh-CN" altLang="en-US" sz="2000" dirty="0" smtClean="0">
                <a:latin typeface="仿宋" panose="02010609060101010101" charset="-122"/>
                <a:ea typeface="仿宋" panose="02010609060101010101" charset="-122"/>
                <a:sym typeface="+mn-ea"/>
              </a:rPr>
              <a:t>。</a:t>
            </a:r>
            <a:endParaRPr lang="en-US" altLang="zh-CN" sz="2000" dirty="0" smtClean="0">
              <a:latin typeface="仿宋" panose="02010609060101010101" charset="-122"/>
              <a:ea typeface="仿宋" panose="02010609060101010101" charset="-122"/>
              <a:sym typeface="+mn-ea"/>
            </a:endParaRPr>
          </a:p>
          <a:p>
            <a:pPr indent="-171450"/>
            <a:r>
              <a:rPr lang="zh-CN" altLang="en-US" sz="2000" dirty="0" smtClean="0">
                <a:latin typeface="仿宋" panose="02010609060101010101" charset="-122"/>
                <a:ea typeface="仿宋" panose="02010609060101010101" charset="-122"/>
                <a:sym typeface="+mn-ea"/>
              </a:rPr>
              <a:t>中国特色的</a:t>
            </a:r>
            <a:r>
              <a:rPr lang="zh-CN" altLang="en-US" sz="2000" dirty="0">
                <a:latin typeface="仿宋" panose="02010609060101010101" charset="-122"/>
                <a:ea typeface="仿宋" panose="02010609060101010101" charset="-122"/>
                <a:sym typeface="+mn-ea"/>
              </a:rPr>
              <a:t>协商政治，是在政协和民主党派的制度平台之上的建议权设计，其主旨是开放言路。</a:t>
            </a:r>
            <a:endParaRPr lang="zh-CN" altLang="en-US" sz="2000"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标题 1"/>
          <p:cNvSpPr>
            <a:spLocks noGrp="1"/>
          </p:cNvSpPr>
          <p:nvPr>
            <p:ph type="title"/>
          </p:nvPr>
        </p:nvSpPr>
        <p:spPr/>
        <p:txBody>
          <a:bodyPr anchor="ctr"/>
          <a:lstStyle/>
          <a:p>
            <a:endParaRPr lang="zh-CN" altLang="en-US"/>
          </a:p>
        </p:txBody>
      </p:sp>
      <p:sp>
        <p:nvSpPr>
          <p:cNvPr id="209922" name="内容占位符 2"/>
          <p:cNvSpPr>
            <a:spLocks noGrp="1"/>
          </p:cNvSpPr>
          <p:nvPr>
            <p:ph idx="1"/>
          </p:nvPr>
        </p:nvSpPr>
        <p:spPr/>
        <p:txBody>
          <a:bodyPr anchor="t"/>
          <a:lstStyle/>
          <a:p>
            <a:pPr indent="-171450">
              <a:lnSpc>
                <a:spcPct val="80000"/>
              </a:lnSpc>
            </a:pPr>
            <a:r>
              <a:rPr lang="zh-CN" altLang="en-US" dirty="0">
                <a:latin typeface="仿宋" panose="02010609060101010101" charset="-122"/>
                <a:ea typeface="仿宋" panose="02010609060101010101" charset="-122"/>
                <a:sym typeface="+mn-ea"/>
              </a:rPr>
              <a:t>政治协商以中国人民政治协商会议为</a:t>
            </a:r>
            <a:r>
              <a:rPr lang="zh-CN" altLang="en-US" dirty="0" smtClean="0">
                <a:latin typeface="仿宋" panose="02010609060101010101" charset="-122"/>
                <a:ea typeface="仿宋" panose="02010609060101010101" charset="-122"/>
                <a:sym typeface="+mn-ea"/>
              </a:rPr>
              <a:t>组织形式</a:t>
            </a:r>
            <a:endParaRPr lang="en-US" altLang="zh-CN" dirty="0" smtClean="0">
              <a:latin typeface="仿宋" panose="02010609060101010101" charset="-122"/>
              <a:ea typeface="仿宋" panose="02010609060101010101" charset="-122"/>
              <a:sym typeface="+mn-ea"/>
            </a:endParaRPr>
          </a:p>
          <a:p>
            <a:pPr indent="-171450">
              <a:lnSpc>
                <a:spcPct val="80000"/>
              </a:lnSpc>
            </a:pPr>
            <a:endParaRPr lang="zh-CN" altLang="en-US" dirty="0">
              <a:latin typeface="仿宋" panose="02010609060101010101" charset="-122"/>
              <a:ea typeface="仿宋" panose="02010609060101010101" charset="-122"/>
              <a:sym typeface="+mn-ea"/>
            </a:endParaRPr>
          </a:p>
          <a:p>
            <a:pPr indent="-171450">
              <a:lnSpc>
                <a:spcPct val="80000"/>
              </a:lnSpc>
            </a:pPr>
            <a:r>
              <a:rPr lang="zh-CN" altLang="en-US" sz="2000" dirty="0">
                <a:latin typeface="仿宋" panose="02010609060101010101" charset="-122"/>
                <a:ea typeface="仿宋" panose="02010609060101010101" charset="-122"/>
                <a:sym typeface="+mn-ea"/>
              </a:rPr>
              <a:t>中国人民政治协商会议在宪法上的地位：</a:t>
            </a:r>
            <a:endParaRPr lang="zh-CN" altLang="en-US" sz="2000" dirty="0">
              <a:latin typeface="仿宋" panose="02010609060101010101" charset="-122"/>
              <a:ea typeface="仿宋" panose="02010609060101010101" charset="-122"/>
            </a:endParaRPr>
          </a:p>
          <a:p>
            <a:pPr indent="-171450">
              <a:lnSpc>
                <a:spcPct val="80000"/>
              </a:lnSpc>
            </a:pPr>
            <a:r>
              <a:rPr lang="zh-CN" altLang="en-US" sz="2000" dirty="0">
                <a:latin typeface="仿宋" panose="02010609060101010101" charset="-122"/>
                <a:ea typeface="仿宋" panose="02010609060101010101" charset="-122"/>
                <a:sym typeface="+mn-ea"/>
              </a:rPr>
              <a:t>中国人民政治协商会议是有广泛代表性的统一战线组织 。</a:t>
            </a:r>
            <a:endParaRPr lang="zh-CN" altLang="en-US" sz="2000" dirty="0">
              <a:latin typeface="仿宋" panose="02010609060101010101" charset="-122"/>
              <a:ea typeface="仿宋" panose="02010609060101010101" charset="-122"/>
            </a:endParaRPr>
          </a:p>
          <a:p>
            <a:pPr indent="-171450">
              <a:lnSpc>
                <a:spcPct val="80000"/>
              </a:lnSpc>
            </a:pPr>
            <a:r>
              <a:rPr lang="zh-CN" altLang="en-US" sz="2000" dirty="0">
                <a:latin typeface="仿宋" panose="02010609060101010101" charset="-122"/>
                <a:ea typeface="仿宋" panose="02010609060101010101" charset="-122"/>
                <a:sym typeface="+mn-ea"/>
              </a:rPr>
              <a:t>中国人民政治协商会议的职能：</a:t>
            </a:r>
            <a:endParaRPr lang="zh-CN" altLang="en-US" sz="2000" dirty="0">
              <a:latin typeface="仿宋" panose="02010609060101010101" charset="-122"/>
              <a:ea typeface="仿宋" panose="02010609060101010101" charset="-122"/>
            </a:endParaRPr>
          </a:p>
          <a:p>
            <a:pPr indent="-171450">
              <a:lnSpc>
                <a:spcPct val="80000"/>
              </a:lnSpc>
            </a:pPr>
            <a:r>
              <a:rPr lang="zh-CN" altLang="en-US" sz="2000" dirty="0">
                <a:latin typeface="仿宋" panose="02010609060101010101" charset="-122"/>
                <a:ea typeface="仿宋" panose="02010609060101010101" charset="-122"/>
                <a:sym typeface="+mn-ea"/>
              </a:rPr>
              <a:t>中国人民政治协商会议的主要职能是政治协商和民主监督，组织参加政协的各党派、团体和各族各界人士参政议政</a:t>
            </a:r>
            <a:r>
              <a:rPr lang="zh-CN" altLang="en-US" sz="2000" dirty="0" smtClean="0">
                <a:latin typeface="仿宋" panose="02010609060101010101" charset="-122"/>
                <a:ea typeface="仿宋" panose="02010609060101010101" charset="-122"/>
                <a:sym typeface="+mn-ea"/>
              </a:rPr>
              <a:t>。</a:t>
            </a:r>
            <a:endParaRPr lang="zh-CN" altLang="en-US" sz="2000" dirty="0">
              <a:latin typeface="仿宋" panose="02010609060101010101" charset="-122"/>
              <a:ea typeface="仿宋" panose="02010609060101010101" charset="-122"/>
            </a:endParaRPr>
          </a:p>
          <a:p>
            <a:pPr indent="-171450"/>
            <a:r>
              <a:rPr lang="zh-CN" altLang="en-US" sz="2000" dirty="0">
                <a:latin typeface="仿宋" panose="02010609060101010101" charset="-122"/>
                <a:ea typeface="仿宋" panose="02010609060101010101" charset="-122"/>
                <a:sym typeface="+mn-ea"/>
              </a:rPr>
              <a:t>政治协商的主要形式有：</a:t>
            </a:r>
            <a:endParaRPr lang="zh-CN" altLang="en-US" sz="2000" dirty="0">
              <a:latin typeface="仿宋" panose="02010609060101010101" charset="-122"/>
              <a:ea typeface="仿宋" panose="02010609060101010101" charset="-122"/>
            </a:endParaRPr>
          </a:p>
          <a:p>
            <a:pPr indent="-171450"/>
            <a:r>
              <a:rPr lang="zh-CN" altLang="en-US" sz="2000" dirty="0">
                <a:latin typeface="仿宋" panose="02010609060101010101" charset="-122"/>
                <a:ea typeface="仿宋" panose="02010609060101010101" charset="-122"/>
                <a:sym typeface="+mn-ea"/>
              </a:rPr>
              <a:t>政协全国委员会的全体委员会议，常务委员会议，主席会议，常务委员专题座谈会，各专门委员会会议，根据需要召开的各党派、无党派民主人士、人民团体、少数民族人士和各界爱国人士的代表参加的协商座谈会，地方各级人民政治协商会议的各种活动等</a:t>
            </a:r>
            <a:r>
              <a:rPr lang="zh-CN" altLang="en-US" dirty="0">
                <a:latin typeface="仿宋" panose="02010609060101010101" charset="-122"/>
                <a:ea typeface="仿宋" panose="02010609060101010101" charset="-122"/>
                <a:sym typeface="+mn-ea"/>
              </a:rPr>
              <a:t>。</a:t>
            </a:r>
            <a:endParaRPr lang="zh-CN" altLang="en-US" dirty="0">
              <a:latin typeface="仿宋" panose="02010609060101010101" charset="-122"/>
              <a:ea typeface="仿宋" panose="02010609060101010101" charset="-122"/>
            </a:endParaRPr>
          </a:p>
          <a:p>
            <a:pPr indent="-171450"/>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标题 1"/>
          <p:cNvSpPr>
            <a:spLocks noGrp="1"/>
          </p:cNvSpPr>
          <p:nvPr>
            <p:ph type="title"/>
          </p:nvPr>
        </p:nvSpPr>
        <p:spPr/>
        <p:txBody>
          <a:bodyPr anchor="ctr"/>
          <a:lstStyle/>
          <a:p>
            <a:endParaRPr lang="zh-CN" altLang="en-US"/>
          </a:p>
        </p:txBody>
      </p:sp>
      <p:sp>
        <p:nvSpPr>
          <p:cNvPr id="210946" name="内容占位符 2"/>
          <p:cNvSpPr>
            <a:spLocks noGrp="1"/>
          </p:cNvSpPr>
          <p:nvPr>
            <p:ph idx="1"/>
          </p:nvPr>
        </p:nvSpPr>
        <p:spPr/>
        <p:txBody>
          <a:bodyPr anchor="t"/>
          <a:lstStyle/>
          <a:p>
            <a:pPr indent="-171450"/>
            <a:r>
              <a:rPr lang="zh-CN" altLang="en-US" dirty="0">
                <a:latin typeface="仿宋" panose="02010609060101010101" charset="-122"/>
                <a:ea typeface="仿宋" panose="02010609060101010101" charset="-122"/>
                <a:sym typeface="+mn-ea"/>
              </a:rPr>
              <a:t>现任的全国委员会由</a:t>
            </a:r>
            <a:r>
              <a:rPr lang="en-US" altLang="x-none" dirty="0">
                <a:latin typeface="仿宋" panose="02010609060101010101" charset="-122"/>
                <a:ea typeface="仿宋" panose="02010609060101010101" charset="-122"/>
                <a:sym typeface="+mn-ea"/>
              </a:rPr>
              <a:t>34</a:t>
            </a:r>
            <a:r>
              <a:rPr lang="zh-CN" altLang="en-US" dirty="0">
                <a:latin typeface="仿宋" panose="02010609060101010101" charset="-122"/>
                <a:ea typeface="仿宋" panose="02010609060101010101" charset="-122"/>
                <a:sym typeface="+mn-ea"/>
              </a:rPr>
              <a:t>个单位组成，即：</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中国共产党，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中国国民党革命委员会，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中国民主同盟，</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中国民主建国会，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中国民主促进会，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中国农工民主党，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中国致公党，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九三学社，</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台湾民主自治同盟，</a:t>
            </a:r>
            <a:endParaRPr lang="zh-CN" altLang="en-US" dirty="0">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标题 1"/>
          <p:cNvSpPr>
            <a:spLocks noGrp="1"/>
          </p:cNvSpPr>
          <p:nvPr>
            <p:ph type="title"/>
          </p:nvPr>
        </p:nvSpPr>
        <p:spPr/>
        <p:txBody>
          <a:bodyPr anchor="ctr"/>
          <a:lstStyle/>
          <a:p>
            <a:endParaRPr lang="zh-CN" altLang="en-US"/>
          </a:p>
        </p:txBody>
      </p:sp>
      <p:sp>
        <p:nvSpPr>
          <p:cNvPr id="211970" name="内容占位符 2"/>
          <p:cNvSpPr>
            <a:spLocks noGrp="1"/>
          </p:cNvSpPr>
          <p:nvPr>
            <p:ph idx="1"/>
          </p:nvPr>
        </p:nvSpPr>
        <p:spPr/>
        <p:txBody>
          <a:bodyPr anchor="t"/>
          <a:lstStyle/>
          <a:p>
            <a:pPr indent="-171450"/>
            <a:r>
              <a:rPr lang="zh-CN" altLang="en-US" dirty="0">
                <a:latin typeface="仿宋" panose="02010609060101010101" charset="-122"/>
                <a:ea typeface="仿宋" panose="02010609060101010101" charset="-122"/>
                <a:sym typeface="+mn-ea"/>
              </a:rPr>
              <a:t>现任的全国委员会由</a:t>
            </a:r>
            <a:r>
              <a:rPr lang="en-US" altLang="x-none" dirty="0">
                <a:latin typeface="仿宋" panose="02010609060101010101" charset="-122"/>
                <a:ea typeface="仿宋" panose="02010609060101010101" charset="-122"/>
                <a:sym typeface="+mn-ea"/>
              </a:rPr>
              <a:t>34</a:t>
            </a:r>
            <a:r>
              <a:rPr lang="zh-CN" altLang="en-US" dirty="0">
                <a:latin typeface="仿宋" panose="02010609060101010101" charset="-122"/>
                <a:ea typeface="仿宋" panose="02010609060101010101" charset="-122"/>
                <a:sym typeface="+mn-ea"/>
              </a:rPr>
              <a:t>个单位组成，即：</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中国共产党，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中国国民党革命委员会，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中国民主同盟，</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中国民主建国会，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中国民主促进会，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中国农工民主党，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中国致公党，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九三学社，</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台湾民主自治同盟，</a:t>
            </a:r>
            <a:endParaRPr lang="zh-CN" altLang="en-US" dirty="0">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indent="-171450"/>
            <a:r>
              <a:rPr lang="zh-CN" altLang="en-US" dirty="0">
                <a:latin typeface="仿宋" panose="02010609060101010101" charset="-122"/>
                <a:ea typeface="仿宋" panose="02010609060101010101" charset="-122"/>
                <a:sym typeface="+mn-ea"/>
              </a:rPr>
              <a:t>无党派民主人士，</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中国共产主义青年团，</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中华全国总工会，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中华全国妇女联合会，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中华全国青年联合会，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中华全国工商业联合会，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中国科学技术协会，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中华全国台湾同胞联谊会，</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中华全国归国华侨联合会，</a:t>
            </a:r>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标题 1"/>
          <p:cNvSpPr>
            <a:spLocks noGrp="1"/>
          </p:cNvSpPr>
          <p:nvPr>
            <p:ph type="title"/>
          </p:nvPr>
        </p:nvSpPr>
        <p:spPr/>
        <p:txBody>
          <a:bodyPr anchor="ctr"/>
          <a:lstStyle/>
          <a:p>
            <a:endParaRPr lang="zh-CN" altLang="en-US"/>
          </a:p>
        </p:txBody>
      </p:sp>
      <p:sp>
        <p:nvSpPr>
          <p:cNvPr id="212994" name="内容占位符 2"/>
          <p:cNvSpPr>
            <a:spLocks noGrp="1"/>
          </p:cNvSpPr>
          <p:nvPr>
            <p:ph idx="1"/>
          </p:nvPr>
        </p:nvSpPr>
        <p:spPr/>
        <p:txBody>
          <a:bodyPr anchor="t"/>
          <a:lstStyle/>
          <a:p>
            <a:pPr indent="-171450"/>
            <a:r>
              <a:rPr lang="zh-CN" altLang="en-US" dirty="0">
                <a:latin typeface="仿宋" panose="02010609060101010101" charset="-122"/>
                <a:ea typeface="仿宋" panose="02010609060101010101" charset="-122"/>
                <a:sym typeface="+mn-ea"/>
              </a:rPr>
              <a:t>文化艺术界，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科学技术界，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社会科学界，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经济界，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农业界，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教育界，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体育界，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新闻出版界，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医药卫生界，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对外友好界，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社会福利界，</a:t>
            </a:r>
            <a:endParaRPr lang="zh-CN" altLang="en-US" dirty="0">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latin typeface="仿宋" panose="02010609060101010101" pitchFamily="49" charset="-122"/>
                <a:ea typeface="仿宋" panose="02010609060101010101" pitchFamily="49" charset="-122"/>
              </a:rPr>
              <a:t>5</a:t>
            </a:r>
            <a:r>
              <a:rPr lang="zh-CN" altLang="en-US" dirty="0">
                <a:latin typeface="仿宋" panose="02010609060101010101" pitchFamily="49" charset="-122"/>
                <a:ea typeface="仿宋" panose="02010609060101010101" pitchFamily="49" charset="-122"/>
              </a:rPr>
              <a:t>、创造性</a:t>
            </a:r>
            <a:r>
              <a:rPr lang="zh-CN" altLang="en-US" dirty="0" smtClean="0">
                <a:latin typeface="仿宋" panose="02010609060101010101" pitchFamily="49" charset="-122"/>
                <a:ea typeface="仿宋" panose="02010609060101010101" pitchFamily="49" charset="-122"/>
              </a:rPr>
              <a:t>转化</a:t>
            </a:r>
            <a:endParaRPr lang="en-US" altLang="zh-CN" dirty="0" smtClean="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“把一些中国文化传统中的符号与价值系统加以改造，使经过创造地转化的符号和价值系统，变成有利于变迁的种子，同时在变迁过程中，继续保持文化的认同</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sz="1600" dirty="0" smtClean="0">
                <a:latin typeface="仿宋" panose="02010609060101010101" pitchFamily="49" charset="-122"/>
                <a:ea typeface="仿宋" panose="02010609060101010101" pitchFamily="49" charset="-122"/>
              </a:rPr>
              <a:t>林毓生著</a:t>
            </a:r>
            <a:r>
              <a:rPr lang="en-US" altLang="zh-CN" sz="1600" dirty="0" smtClean="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中国传统的创造性转化</a:t>
            </a:r>
            <a:r>
              <a:rPr lang="en-US" altLang="zh-CN" sz="1600" dirty="0">
                <a:latin typeface="仿宋" panose="02010609060101010101" pitchFamily="49" charset="-122"/>
                <a:ea typeface="仿宋" panose="02010609060101010101" pitchFamily="49" charset="-122"/>
              </a:rPr>
              <a:t>》</a:t>
            </a:r>
            <a:endParaRPr lang="zh-CN" altLang="en-US" sz="1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552081034"/>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标题 1"/>
          <p:cNvSpPr>
            <a:spLocks noGrp="1"/>
          </p:cNvSpPr>
          <p:nvPr>
            <p:ph type="title"/>
          </p:nvPr>
        </p:nvSpPr>
        <p:spPr/>
        <p:txBody>
          <a:bodyPr anchor="ctr"/>
          <a:lstStyle/>
          <a:p>
            <a:endParaRPr lang="zh-CN" altLang="en-US"/>
          </a:p>
        </p:txBody>
      </p:sp>
      <p:sp>
        <p:nvSpPr>
          <p:cNvPr id="214018" name="内容占位符 2"/>
          <p:cNvSpPr>
            <a:spLocks noGrp="1"/>
          </p:cNvSpPr>
          <p:nvPr>
            <p:ph idx="1"/>
          </p:nvPr>
        </p:nvSpPr>
        <p:spPr/>
        <p:txBody>
          <a:bodyPr anchor="t"/>
          <a:lstStyle/>
          <a:p>
            <a:pPr indent="-171450"/>
            <a:r>
              <a:rPr lang="zh-CN" altLang="en-US" dirty="0">
                <a:latin typeface="仿宋" panose="02010609060101010101" charset="-122"/>
                <a:ea typeface="仿宋" panose="02010609060101010101" charset="-122"/>
                <a:sym typeface="+mn-ea"/>
              </a:rPr>
              <a:t>少数民族界，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宗教界，</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特邀香港人士，</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特邀澳门人士，</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特别邀请人士。</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委员共</a:t>
            </a:r>
            <a:r>
              <a:rPr lang="en-US" altLang="x-none" dirty="0">
                <a:latin typeface="仿宋" panose="02010609060101010101" charset="-122"/>
                <a:ea typeface="仿宋" panose="02010609060101010101" charset="-122"/>
                <a:sym typeface="+mn-ea"/>
              </a:rPr>
              <a:t>2196</a:t>
            </a:r>
            <a:r>
              <a:rPr lang="zh-CN" altLang="en-US" dirty="0">
                <a:latin typeface="仿宋" panose="02010609060101010101" charset="-122"/>
                <a:ea typeface="仿宋" panose="02010609060101010101" charset="-122"/>
                <a:sym typeface="+mn-ea"/>
              </a:rPr>
              <a:t>人，常务委员</a:t>
            </a:r>
            <a:r>
              <a:rPr lang="en-US" altLang="x-none" dirty="0">
                <a:latin typeface="仿宋" panose="02010609060101010101" charset="-122"/>
                <a:ea typeface="仿宋" panose="02010609060101010101" charset="-122"/>
                <a:sym typeface="+mn-ea"/>
              </a:rPr>
              <a:t>290</a:t>
            </a:r>
            <a:r>
              <a:rPr lang="zh-CN" altLang="en-US" dirty="0">
                <a:latin typeface="仿宋" panose="02010609060101010101" charset="-122"/>
                <a:ea typeface="仿宋" panose="02010609060101010101" charset="-122"/>
                <a:sym typeface="+mn-ea"/>
              </a:rPr>
              <a:t>人。</a:t>
            </a:r>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标题 1"/>
          <p:cNvSpPr>
            <a:spLocks noGrp="1"/>
          </p:cNvSpPr>
          <p:nvPr>
            <p:ph type="title"/>
          </p:nvPr>
        </p:nvSpPr>
        <p:spPr/>
        <p:txBody>
          <a:bodyPr anchor="ctr"/>
          <a:lstStyle/>
          <a:p>
            <a:endParaRPr lang="zh-CN" altLang="en-US"/>
          </a:p>
        </p:txBody>
      </p:sp>
      <p:sp>
        <p:nvSpPr>
          <p:cNvPr id="215042" name="内容占位符 2"/>
          <p:cNvSpPr>
            <a:spLocks noGrp="1"/>
          </p:cNvSpPr>
          <p:nvPr>
            <p:ph idx="1"/>
          </p:nvPr>
        </p:nvSpPr>
        <p:spPr/>
        <p:txBody>
          <a:bodyPr anchor="t"/>
          <a:lstStyle/>
          <a:p>
            <a:pPr fontAlgn="base"/>
            <a:r>
              <a:rPr lang="zh-CN" altLang="en-US" b="1" dirty="0">
                <a:latin typeface="仿宋" panose="02010609060101010101" charset="-122"/>
                <a:ea typeface="仿宋" panose="02010609060101010101" charset="-122"/>
                <a:sym typeface="+mn-ea"/>
              </a:rPr>
              <a:t>概念归纳</a:t>
            </a:r>
          </a:p>
          <a:p>
            <a:pPr fontAlgn="base"/>
            <a:r>
              <a:rPr lang="zh-CN" altLang="en-US" dirty="0">
                <a:latin typeface="仿宋" panose="02010609060101010101" charset="-122"/>
                <a:ea typeface="仿宋" panose="02010609060101010101" charset="-122"/>
                <a:sym typeface="+mn-ea"/>
              </a:rPr>
              <a:t>统一战线、多党合作制度、</a:t>
            </a:r>
            <a:r>
              <a:rPr lang="zh-CN" altLang="en-US">
                <a:latin typeface="仿宋" panose="02010609060101010101" charset="-122"/>
                <a:ea typeface="仿宋" panose="02010609060101010101" charset="-122"/>
                <a:sym typeface="+mn-ea"/>
              </a:rPr>
              <a:t>政治协商制度</a:t>
            </a:r>
          </a:p>
          <a:p>
            <a:pPr fontAlgn="base"/>
            <a:endParaRPr lang="zh-CN" altLang="en-US">
              <a:latin typeface="仿宋" panose="02010609060101010101" charset="-122"/>
              <a:ea typeface="仿宋" panose="02010609060101010101" charset="-122"/>
              <a:sym typeface="+mn-ea"/>
            </a:endParaRPr>
          </a:p>
          <a:p>
            <a:pPr fontAlgn="base"/>
            <a:r>
              <a:rPr lang="zh-CN" altLang="en-US">
                <a:latin typeface="仿宋" panose="02010609060101010101" charset="-122"/>
                <a:ea typeface="仿宋" panose="02010609060101010101" charset="-122"/>
                <a:sym typeface="+mn-ea"/>
              </a:rPr>
              <a:t>第十一讲作业</a:t>
            </a:r>
          </a:p>
          <a:p>
            <a:pPr fontAlgn="base"/>
            <a:endParaRPr lang="zh-CN" altLang="en-US">
              <a:latin typeface="仿宋" panose="02010609060101010101" charset="-122"/>
              <a:ea typeface="仿宋" panose="02010609060101010101" charset="-122"/>
              <a:sym typeface="+mn-ea"/>
            </a:endParaRPr>
          </a:p>
          <a:p>
            <a:pPr fontAlgn="base"/>
            <a:r>
              <a:rPr lang="en-US" altLang="zh-CN" dirty="0">
                <a:latin typeface="仿宋" panose="02010609060101010101" charset="-122"/>
                <a:ea typeface="仿宋" panose="02010609060101010101" charset="-122"/>
                <a:sym typeface="+mn-ea"/>
              </a:rPr>
              <a:t>1</a:t>
            </a:r>
            <a:r>
              <a:rPr lang="zh-CN" altLang="en-US" dirty="0">
                <a:latin typeface="仿宋" panose="02010609060101010101" charset="-122"/>
                <a:ea typeface="仿宋" panose="02010609060101010101" charset="-122"/>
                <a:sym typeface="+mn-ea"/>
              </a:rPr>
              <a:t>、解释中国共产党领导的多党合作制度？</a:t>
            </a:r>
          </a:p>
          <a:p>
            <a:pPr fontAlgn="base"/>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、解释政治协商制度？</a:t>
            </a:r>
          </a:p>
          <a:p>
            <a:pPr fontAlgn="base"/>
            <a:endParaRPr lang="zh-CN" altLang="en-US">
              <a:latin typeface="仿宋" panose="02010609060101010101" charset="-122"/>
              <a:ea typeface="仿宋" panose="02010609060101010101" charset="-122"/>
              <a:sym typeface="+mn-ea"/>
            </a:endParaRPr>
          </a:p>
          <a:p>
            <a:endParaRPr lang="zh-CN" altLang="en-US"/>
          </a:p>
        </p:txBody>
      </p:sp>
    </p:spTree>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标题 1"/>
          <p:cNvSpPr>
            <a:spLocks noGrp="1"/>
          </p:cNvSpPr>
          <p:nvPr>
            <p:ph type="title"/>
          </p:nvPr>
        </p:nvSpPr>
        <p:spPr/>
        <p:txBody>
          <a:bodyPr anchor="ctr"/>
          <a:lstStyle/>
          <a:p>
            <a:r>
              <a:rPr lang="zh-CN" altLang="en-US"/>
              <a:t>第十二讲  中国特色社会主义领导核心理论 </a:t>
            </a:r>
          </a:p>
        </p:txBody>
      </p:sp>
      <p:sp>
        <p:nvSpPr>
          <p:cNvPr id="216066" name="内容占位符 2"/>
          <p:cNvSpPr>
            <a:spLocks noGrp="1"/>
          </p:cNvSpPr>
          <p:nvPr>
            <p:ph idx="1"/>
          </p:nvPr>
        </p:nvSpPr>
        <p:spPr/>
        <p:txBody>
          <a:bodyPr anchor="t"/>
          <a:lstStyle/>
          <a:p>
            <a:pPr fontAlgn="base"/>
            <a:r>
              <a:rPr lang="zh-CN" altLang="en-US" dirty="0">
                <a:sym typeface="+mn-ea"/>
              </a:rPr>
              <a:t>重点内容</a:t>
            </a:r>
            <a:endParaRPr lang="zh-CN" altLang="en-US" strike="noStrike" noProof="1"/>
          </a:p>
          <a:p>
            <a:pPr fontAlgn="base"/>
            <a:r>
              <a:rPr lang="en-US" altLang="zh-CN" dirty="0">
                <a:latin typeface="仿宋" panose="02010609060101010101" charset="-122"/>
                <a:ea typeface="仿宋" panose="02010609060101010101" charset="-122"/>
                <a:sym typeface="+mn-ea"/>
              </a:rPr>
              <a:t>1</a:t>
            </a:r>
            <a:r>
              <a:rPr lang="zh-CN" altLang="en-US" dirty="0">
                <a:latin typeface="仿宋" panose="02010609060101010101" charset="-122"/>
                <a:ea typeface="仿宋" panose="02010609060101010101" charset="-122"/>
                <a:sym typeface="+mn-ea"/>
              </a:rPr>
              <a:t>、党的领导是社会主义现代化建设的根本保证 </a:t>
            </a:r>
          </a:p>
          <a:p>
            <a:pPr fontAlgn="base"/>
            <a:r>
              <a:rPr lang="en-US" altLang="zh-CN" dirty="0">
                <a:latin typeface="仿宋" panose="02010609060101010101" charset="-122"/>
                <a:ea typeface="仿宋" panose="02010609060101010101" charset="-122"/>
                <a:sym typeface="+mn-ea"/>
              </a:rPr>
              <a:t>2</a:t>
            </a:r>
            <a:r>
              <a:rPr lang="zh-CN" altLang="en-US" dirty="0">
                <a:latin typeface="仿宋" panose="02010609060101010101" charset="-122"/>
                <a:ea typeface="仿宋" panose="02010609060101010101" charset="-122"/>
                <a:sym typeface="+mn-ea"/>
              </a:rPr>
              <a:t>、全面提高党的建设科学化水平 </a:t>
            </a:r>
          </a:p>
          <a:p>
            <a:pPr fontAlgn="base"/>
            <a:r>
              <a:rPr lang="en-US" altLang="zh-CN" dirty="0">
                <a:latin typeface="仿宋" panose="02010609060101010101" charset="-122"/>
                <a:ea typeface="仿宋" panose="02010609060101010101" charset="-122"/>
                <a:sym typeface="+mn-ea"/>
              </a:rPr>
              <a:t>3</a:t>
            </a:r>
            <a:r>
              <a:rPr lang="zh-CN" altLang="en-US" dirty="0">
                <a:latin typeface="仿宋" panose="02010609060101010101" charset="-122"/>
                <a:ea typeface="仿宋" panose="02010609060101010101" charset="-122"/>
                <a:sym typeface="+mn-ea"/>
              </a:rPr>
              <a:t>、全面从严治党</a:t>
            </a:r>
          </a:p>
          <a:p>
            <a:pPr fontAlgn="base"/>
            <a:endParaRPr lang="zh-CN" altLang="en-US" dirty="0">
              <a:latin typeface="仿宋" panose="02010609060101010101" charset="-122"/>
              <a:ea typeface="仿宋" panose="02010609060101010101" charset="-122"/>
              <a:sym typeface="+mn-ea"/>
            </a:endParaRPr>
          </a:p>
          <a:p>
            <a:pPr fontAlgn="base"/>
            <a:r>
              <a:rPr lang="zh-CN" altLang="en-US" b="1" dirty="0">
                <a:latin typeface="仿宋" panose="02010609060101010101" charset="-122"/>
                <a:ea typeface="仿宋" panose="02010609060101010101" charset="-122"/>
                <a:sym typeface="+mn-ea"/>
              </a:rPr>
              <a:t>要点解释</a:t>
            </a:r>
          </a:p>
          <a:p>
            <a:pPr fontAlgn="base"/>
            <a:r>
              <a:rPr lang="en-US" altLang="zh-CN" dirty="0">
                <a:latin typeface="仿宋" panose="02010609060101010101" charset="-122"/>
                <a:ea typeface="仿宋" panose="02010609060101010101" charset="-122"/>
                <a:sym typeface="+mn-ea"/>
              </a:rPr>
              <a:t>1</a:t>
            </a:r>
            <a:r>
              <a:rPr lang="zh-CN" altLang="en-US" dirty="0">
                <a:latin typeface="仿宋" panose="02010609060101010101" charset="-122"/>
                <a:ea typeface="仿宋" panose="02010609060101010101" charset="-122"/>
                <a:sym typeface="+mn-ea"/>
              </a:rPr>
              <a:t>、当代中国最高政治理念</a:t>
            </a:r>
            <a:r>
              <a:rPr lang="en-US" altLang="zh-CN" dirty="0">
                <a:latin typeface="仿宋" panose="02010609060101010101" charset="-122"/>
                <a:ea typeface="仿宋" panose="02010609060101010101" charset="-122"/>
                <a:sym typeface="+mn-ea"/>
              </a:rPr>
              <a:t>——</a:t>
            </a:r>
            <a:r>
              <a:rPr lang="zh-CN" altLang="en-US" dirty="0">
                <a:latin typeface="仿宋" panose="02010609060101010101" charset="-122"/>
                <a:ea typeface="仿宋" panose="02010609060101010101" charset="-122"/>
                <a:sym typeface="+mn-ea"/>
              </a:rPr>
              <a:t>党的领导 </a:t>
            </a:r>
            <a:endParaRPr lang="en-US" altLang="zh-CN" dirty="0">
              <a:latin typeface="仿宋" panose="02010609060101010101" charset="-122"/>
              <a:ea typeface="仿宋" panose="02010609060101010101" charset="-122"/>
              <a:sym typeface="+mn-ea"/>
            </a:endParaRPr>
          </a:p>
          <a:p>
            <a:pPr fontAlgn="base"/>
            <a:r>
              <a:rPr lang="en-US" altLang="zh-CN" dirty="0">
                <a:latin typeface="仿宋" panose="02010609060101010101" charset="-122"/>
                <a:ea typeface="仿宋" panose="02010609060101010101" charset="-122"/>
                <a:sym typeface="+mn-ea"/>
              </a:rPr>
              <a:t>2</a:t>
            </a:r>
            <a:r>
              <a:rPr lang="zh-CN" altLang="en-US" dirty="0">
                <a:latin typeface="仿宋" panose="02010609060101010101" charset="-122"/>
                <a:ea typeface="仿宋" panose="02010609060101010101" charset="-122"/>
                <a:sym typeface="+mn-ea"/>
              </a:rPr>
              <a:t>、中国共产党领导的历史必然性、合理性</a:t>
            </a:r>
          </a:p>
          <a:p>
            <a:r>
              <a:rPr lang="en-US" altLang="zh-CN" dirty="0">
                <a:latin typeface="仿宋" panose="02010609060101010101" charset="-122"/>
                <a:ea typeface="仿宋" panose="02010609060101010101" charset="-122"/>
                <a:sym typeface="+mn-ea"/>
              </a:rPr>
              <a:t>3</a:t>
            </a:r>
            <a:r>
              <a:rPr lang="zh-CN" altLang="en-US" dirty="0">
                <a:latin typeface="仿宋" panose="02010609060101010101" charset="-122"/>
                <a:ea typeface="仿宋" panose="02010609060101010101" charset="-122"/>
                <a:sym typeface="+mn-ea"/>
              </a:rPr>
              <a:t>、中国共产党为什么确能统治、确能提供有效的权威？</a:t>
            </a:r>
          </a:p>
          <a:p>
            <a:pPr fontAlgn="base"/>
            <a:endParaRPr lang="zh-CN" altLang="en-US" dirty="0"/>
          </a:p>
          <a:p>
            <a:r>
              <a:rPr lang="zh-CN" altLang="en-US" b="1" dirty="0">
                <a:latin typeface="仿宋" panose="02010609060101010101" charset="-122"/>
                <a:ea typeface="仿宋" panose="02010609060101010101" charset="-122"/>
                <a:sym typeface="+mn-ea"/>
              </a:rPr>
              <a:t>概念归纳</a:t>
            </a:r>
            <a:endParaRPr lang="zh-CN" altLang="en-US" b="1" dirty="0">
              <a:latin typeface="仿宋" panose="02010609060101010101" charset="-122"/>
              <a:ea typeface="仿宋" panose="02010609060101010101" charset="-122"/>
            </a:endParaRPr>
          </a:p>
          <a:p>
            <a:endParaRPr lang="zh-CN" altLang="en-US" dirty="0"/>
          </a:p>
        </p:txBody>
      </p:sp>
    </p:spTree>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b="1" dirty="0">
                <a:latin typeface="仿宋" panose="02010609060101010101" charset="-122"/>
                <a:ea typeface="仿宋" panose="02010609060101010101" charset="-122"/>
                <a:sym typeface="+mn-ea"/>
              </a:rPr>
              <a:t>当代中国最高政治理念</a:t>
            </a:r>
            <a:r>
              <a:rPr lang="en-US" altLang="zh-CN" sz="2400" b="1" dirty="0">
                <a:latin typeface="仿宋" panose="02010609060101010101" charset="-122"/>
                <a:ea typeface="仿宋" panose="02010609060101010101" charset="-122"/>
                <a:sym typeface="+mn-ea"/>
              </a:rPr>
              <a:t>——</a:t>
            </a:r>
            <a:r>
              <a:rPr lang="zh-CN" altLang="en-US" sz="2400" b="1" dirty="0">
                <a:latin typeface="仿宋" panose="02010609060101010101" charset="-122"/>
                <a:ea typeface="仿宋" panose="02010609060101010101" charset="-122"/>
                <a:sym typeface="+mn-ea"/>
              </a:rPr>
              <a:t>党的领导 </a:t>
            </a:r>
            <a:endParaRPr lang="en-US" altLang="zh-CN" sz="2400" b="1" dirty="0" smtClean="0">
              <a:latin typeface="仿宋" panose="02010609060101010101" charset="-122"/>
              <a:ea typeface="仿宋" panose="02010609060101010101" charset="-122"/>
              <a:sym typeface="+mn-ea"/>
            </a:endParaRPr>
          </a:p>
          <a:p>
            <a:endParaRPr lang="en-US" altLang="zh-CN" sz="2400" b="1" dirty="0">
              <a:latin typeface="仿宋" panose="02010609060101010101" charset="-122"/>
              <a:ea typeface="仿宋" panose="02010609060101010101" charset="-122"/>
              <a:sym typeface="+mn-ea"/>
            </a:endParaRPr>
          </a:p>
          <a:p>
            <a:r>
              <a:rPr lang="zh-CN" altLang="en-US" sz="2400" dirty="0">
                <a:latin typeface="仿宋" panose="02010609060101010101" charset="-122"/>
                <a:ea typeface="仿宋" panose="02010609060101010101" charset="-122"/>
              </a:rPr>
              <a:t>中国政治最突出的特征</a:t>
            </a:r>
            <a:r>
              <a:rPr lang="en-US" altLang="zh-CN" sz="2400" dirty="0">
                <a:latin typeface="仿宋" panose="02010609060101010101" charset="-122"/>
                <a:ea typeface="仿宋" panose="02010609060101010101" charset="-122"/>
              </a:rPr>
              <a:t>——</a:t>
            </a:r>
          </a:p>
          <a:p>
            <a:r>
              <a:rPr lang="zh-CN" altLang="en-US" sz="2400" dirty="0">
                <a:latin typeface="仿宋" panose="02010609060101010101" charset="-122"/>
                <a:ea typeface="仿宋" panose="02010609060101010101" charset="-122"/>
              </a:rPr>
              <a:t>中国共产党的权力在国家政治活动中具有全面性和总体性</a:t>
            </a:r>
            <a:r>
              <a:rPr lang="en-US" altLang="zh-CN" sz="2400" dirty="0">
                <a:latin typeface="仿宋" panose="02010609060101010101" charset="-122"/>
                <a:ea typeface="仿宋" panose="02010609060101010101" charset="-122"/>
              </a:rPr>
              <a:t>——</a:t>
            </a:r>
            <a:r>
              <a:rPr lang="zh-CN" altLang="en-US" sz="2400" dirty="0">
                <a:latin typeface="仿宋" panose="02010609060101010101" charset="-122"/>
                <a:ea typeface="仿宋" panose="02010609060101010101" charset="-122"/>
              </a:rPr>
              <a:t>一元化领导</a:t>
            </a:r>
            <a:r>
              <a:rPr lang="zh-CN" altLang="en-US" sz="2400" dirty="0" smtClean="0">
                <a:latin typeface="仿宋" panose="02010609060101010101" charset="-122"/>
                <a:ea typeface="仿宋" panose="02010609060101010101" charset="-122"/>
              </a:rPr>
              <a:t>。</a:t>
            </a:r>
            <a:endParaRPr lang="en-US" altLang="zh-CN" sz="2400" dirty="0" smtClean="0">
              <a:latin typeface="仿宋" panose="02010609060101010101" charset="-122"/>
              <a:ea typeface="仿宋" panose="02010609060101010101" charset="-122"/>
            </a:endParaRPr>
          </a:p>
          <a:p>
            <a:r>
              <a:rPr lang="zh-CN" altLang="en-US" sz="2400" dirty="0" smtClean="0">
                <a:latin typeface="仿宋" panose="02010609060101010101" charset="-122"/>
                <a:ea typeface="仿宋" panose="02010609060101010101" charset="-122"/>
              </a:rPr>
              <a:t>中国政治中最</a:t>
            </a:r>
            <a:r>
              <a:rPr lang="zh-CN" altLang="en-US" sz="2400" dirty="0">
                <a:latin typeface="仿宋" panose="02010609060101010101" charset="-122"/>
                <a:ea typeface="仿宋" panose="02010609060101010101" charset="-122"/>
              </a:rPr>
              <a:t>有决定意义的制度性因素，是中国共产党在中国政治体系中的执政党地位。</a:t>
            </a:r>
          </a:p>
          <a:p>
            <a:r>
              <a:rPr lang="zh-CN" altLang="en-US" sz="2400" dirty="0">
                <a:latin typeface="仿宋" panose="02010609060101010101" charset="-122"/>
                <a:ea typeface="仿宋" panose="02010609060101010101" charset="-122"/>
              </a:rPr>
              <a:t>中国共产党为国家治理提供了具备体制性质的组织结构，事实上掌握公共权力，掌握军事力量、决定着利益表达、整合、决策和执行</a:t>
            </a:r>
            <a:r>
              <a:rPr lang="zh-CN" altLang="en-US" sz="2400" dirty="0" smtClean="0">
                <a:latin typeface="仿宋" panose="02010609060101010101" charset="-122"/>
                <a:ea typeface="仿宋" panose="02010609060101010101" charset="-122"/>
              </a:rPr>
              <a:t>。</a:t>
            </a:r>
            <a:endParaRPr lang="zh-CN" altLang="en-US" sz="2400" b="1" dirty="0">
              <a:latin typeface="仿宋" panose="02010609060101010101" charset="-122"/>
              <a:ea typeface="仿宋" panose="02010609060101010101" charset="-122"/>
            </a:endParaRPr>
          </a:p>
          <a:p>
            <a:r>
              <a:rPr lang="zh-CN" altLang="en-US" sz="2400" dirty="0">
                <a:latin typeface="仿宋" panose="02010609060101010101" charset="-122"/>
                <a:ea typeface="仿宋" panose="02010609060101010101" charset="-122"/>
              </a:rPr>
              <a:t>中国特色社会主义最本质的特征是中国共产党领导，中国特色社会主义制度的最大优势是中国共产党领导，党是最高政治领导</a:t>
            </a:r>
            <a:r>
              <a:rPr lang="zh-CN" altLang="en-US" sz="2400" dirty="0" smtClean="0">
                <a:latin typeface="仿宋" panose="02010609060101010101" charset="-122"/>
                <a:ea typeface="仿宋" panose="02010609060101010101" charset="-122"/>
              </a:rPr>
              <a:t>力量。</a:t>
            </a:r>
            <a:endParaRPr lang="en-US" altLang="zh-CN" sz="2400" dirty="0" smtClean="0">
              <a:latin typeface="仿宋" panose="02010609060101010101" charset="-122"/>
              <a:ea typeface="仿宋" panose="02010609060101010101" charset="-122"/>
            </a:endParaRPr>
          </a:p>
          <a:p>
            <a:endParaRPr lang="zh-CN" altLang="en-US" sz="2400" dirty="0">
              <a:latin typeface="仿宋" panose="02010609060101010101" charset="-122"/>
              <a:ea typeface="仿宋" panose="02010609060101010101" charset="-122"/>
            </a:endParaRPr>
          </a:p>
        </p:txBody>
      </p:sp>
    </p:spTree>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其</a:t>
            </a:r>
            <a:r>
              <a:rPr lang="zh-CN" altLang="en-US" dirty="0" smtClean="0">
                <a:latin typeface="仿宋" panose="02010609060101010101" pitchFamily="49" charset="-122"/>
                <a:ea typeface="仿宋" panose="02010609060101010101" pitchFamily="49" charset="-122"/>
              </a:rPr>
              <a:t>权力</a:t>
            </a:r>
            <a:r>
              <a:rPr lang="zh-CN" altLang="en-US" dirty="0">
                <a:latin typeface="仿宋" panose="02010609060101010101" pitchFamily="49" charset="-122"/>
                <a:ea typeface="仿宋" panose="02010609060101010101" pitchFamily="49" charset="-122"/>
              </a:rPr>
              <a:t>具体</a:t>
            </a:r>
            <a:r>
              <a:rPr lang="zh-CN" altLang="en-US" dirty="0" smtClean="0">
                <a:latin typeface="仿宋" panose="02010609060101010101" pitchFamily="49" charset="-122"/>
                <a:ea typeface="仿宋" panose="02010609060101010101" pitchFamily="49" charset="-122"/>
              </a:rPr>
              <a:t>体现</a:t>
            </a:r>
            <a:r>
              <a:rPr lang="zh-CN" altLang="en-US" dirty="0">
                <a:latin typeface="仿宋" panose="02010609060101010101" pitchFamily="49" charset="-122"/>
                <a:ea typeface="仿宋" panose="02010609060101010101" pitchFamily="49" charset="-122"/>
              </a:rPr>
              <a:t>在：</a:t>
            </a:r>
          </a:p>
          <a:p>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、政治决策</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中国共产党全国代表大会政治报告、中共中央委员会决议；党的领导人的讲话、指示，这是目前中国的最重要的公共政策决定。</a:t>
            </a:r>
          </a:p>
          <a:p>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、政治录用</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党管干部</a:t>
            </a:r>
          </a:p>
          <a:p>
            <a:r>
              <a:rPr lang="zh-CN" altLang="en-US" dirty="0">
                <a:latin typeface="仿宋" panose="02010609060101010101" pitchFamily="49" charset="-122"/>
                <a:ea typeface="仿宋" panose="02010609060101010101" pitchFamily="49" charset="-122"/>
              </a:rPr>
              <a:t>中央及各级党委的组织部门统一任命、调配所有的干部；</a:t>
            </a:r>
          </a:p>
          <a:p>
            <a:r>
              <a:rPr lang="zh-CN" altLang="en-US" dirty="0">
                <a:latin typeface="仿宋" panose="02010609060101010101" pitchFamily="49" charset="-122"/>
                <a:ea typeface="仿宋" panose="02010609060101010101" pitchFamily="49" charset="-122"/>
              </a:rPr>
              <a:t>具体方式分部、分级、分类管理干部；</a:t>
            </a:r>
          </a:p>
          <a:p>
            <a:r>
              <a:rPr lang="zh-CN" altLang="en-US" dirty="0">
                <a:latin typeface="仿宋" panose="02010609060101010101" pitchFamily="49" charset="-122"/>
                <a:ea typeface="仿宋" panose="02010609060101010101" pitchFamily="49" charset="-122"/>
              </a:rPr>
              <a:t>分部：各级党委的组织部统一管理干部的原则下，党委其它部门也具有管理干部的职能；</a:t>
            </a:r>
          </a:p>
          <a:p>
            <a:r>
              <a:rPr lang="zh-CN" altLang="en-US" dirty="0">
                <a:latin typeface="仿宋" panose="02010609060101010101" pitchFamily="49" charset="-122"/>
                <a:ea typeface="仿宋" panose="02010609060101010101" pitchFamily="49" charset="-122"/>
              </a:rPr>
              <a:t>分级：实行了下管一级的体制；</a:t>
            </a:r>
          </a:p>
          <a:p>
            <a:r>
              <a:rPr lang="zh-CN" altLang="en-US" dirty="0">
                <a:latin typeface="仿宋" panose="02010609060101010101" pitchFamily="49" charset="-122"/>
                <a:ea typeface="仿宋" panose="02010609060101010101" pitchFamily="49" charset="-122"/>
              </a:rPr>
              <a:t>分类：将“国家干部”分为党政干部、企业领导人员、事业单位领导人员三大</a:t>
            </a:r>
            <a:r>
              <a:rPr lang="zh-CN" altLang="en-US" dirty="0" smtClean="0">
                <a:latin typeface="仿宋" panose="02010609060101010101" pitchFamily="49" charset="-122"/>
                <a:ea typeface="仿宋" panose="02010609060101010101" pitchFamily="49" charset="-122"/>
              </a:rPr>
              <a:t>类。</a:t>
            </a:r>
            <a:endParaRPr lang="zh-CN" altLang="en-US" dirty="0">
              <a:latin typeface="仿宋" panose="02010609060101010101" pitchFamily="49" charset="-122"/>
              <a:ea typeface="仿宋" panose="02010609060101010101" pitchFamily="49" charset="-122"/>
            </a:endParaRPr>
          </a:p>
          <a:p>
            <a:endParaRPr lang="zh-CN" altLang="en-US" dirty="0"/>
          </a:p>
        </p:txBody>
      </p:sp>
    </p:spTree>
    <p:extLst>
      <p:ext uri="{BB962C8B-B14F-4D97-AF65-F5344CB8AC3E}">
        <p14:creationId xmlns:p14="http://schemas.microsoft.com/office/powerpoint/2010/main" val="3697090532"/>
      </p:ext>
    </p:extLst>
  </p:cSld>
  <p:clrMapOvr>
    <a:masterClrMapping/>
  </p:clrMapOvr>
  <p:transition>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标题 1"/>
          <p:cNvSpPr>
            <a:spLocks noGrp="1"/>
          </p:cNvSpPr>
          <p:nvPr>
            <p:ph type="title"/>
          </p:nvPr>
        </p:nvSpPr>
        <p:spPr/>
        <p:txBody>
          <a:bodyPr anchor="ctr"/>
          <a:lstStyle/>
          <a:p>
            <a:endParaRPr lang="zh-CN" altLang="en-US"/>
          </a:p>
        </p:txBody>
      </p:sp>
      <p:sp>
        <p:nvSpPr>
          <p:cNvPr id="217090" name="内容占位符 2"/>
          <p:cNvSpPr>
            <a:spLocks noGrp="1"/>
          </p:cNvSpPr>
          <p:nvPr>
            <p:ph idx="1"/>
          </p:nvPr>
        </p:nvSpPr>
        <p:spPr/>
        <p:txBody>
          <a:bodyPr anchor="t"/>
          <a:lstStyle/>
          <a:p>
            <a:r>
              <a:rPr lang="zh-CN" altLang="en-US" sz="2400" b="1" dirty="0">
                <a:latin typeface="仿宋" panose="02010609060101010101" charset="-122"/>
                <a:ea typeface="仿宋" panose="02010609060101010101" charset="-122"/>
                <a:sym typeface="+mn-ea"/>
              </a:rPr>
              <a:t>中国共产党领导的历史必然性、合理性 </a:t>
            </a:r>
            <a:endParaRPr lang="zh-CN" altLang="en-US" sz="2400" b="1" dirty="0">
              <a:latin typeface="仿宋" panose="02010609060101010101" charset="-122"/>
              <a:ea typeface="仿宋" panose="02010609060101010101" charset="-122"/>
            </a:endParaRPr>
          </a:p>
          <a:p>
            <a:pPr indent="-171450">
              <a:lnSpc>
                <a:spcPct val="80000"/>
              </a:lnSpc>
            </a:pPr>
            <a:endParaRPr lang="zh-CN" altLang="en-US" sz="2400" dirty="0">
              <a:latin typeface="楷体" panose="02010609060101010101" charset="-122"/>
              <a:ea typeface="楷体" panose="02010609060101010101" charset="-122"/>
              <a:sym typeface="+mn-ea"/>
            </a:endParaRPr>
          </a:p>
          <a:p>
            <a:pPr indent="-171450">
              <a:lnSpc>
                <a:spcPct val="80000"/>
              </a:lnSpc>
            </a:pPr>
            <a:r>
              <a:rPr lang="zh-CN" altLang="en-US" sz="2400" dirty="0">
                <a:latin typeface="仿宋" panose="02010609060101010101" charset="-122"/>
                <a:ea typeface="仿宋" panose="02010609060101010101" charset="-122"/>
                <a:sym typeface="+mn-ea"/>
              </a:rPr>
              <a:t>第一，一种政治体制要成功地实现现代化，必须</a:t>
            </a:r>
            <a:r>
              <a:rPr lang="zh-CN" altLang="en-US" sz="2400" b="1" dirty="0">
                <a:latin typeface="仿宋" panose="02010609060101010101" charset="-122"/>
                <a:ea typeface="仿宋" panose="02010609060101010101" charset="-122"/>
                <a:sym typeface="+mn-ea"/>
              </a:rPr>
              <a:t>首先能够革新政策。</a:t>
            </a:r>
            <a:endParaRPr lang="zh-CN" altLang="en-US" sz="2400" b="1" dirty="0">
              <a:latin typeface="仿宋" panose="02010609060101010101" charset="-122"/>
              <a:ea typeface="仿宋" panose="02010609060101010101" charset="-122"/>
            </a:endParaRPr>
          </a:p>
          <a:p>
            <a:pPr indent="-171450">
              <a:lnSpc>
                <a:spcPct val="80000"/>
              </a:lnSpc>
            </a:pPr>
            <a:r>
              <a:rPr lang="zh-CN" altLang="en-US" sz="2400" dirty="0">
                <a:latin typeface="仿宋" panose="02010609060101010101" charset="-122"/>
                <a:ea typeface="仿宋" panose="02010609060101010101" charset="-122"/>
                <a:sym typeface="+mn-ea"/>
              </a:rPr>
              <a:t>凡权力分散的政治体制会有许多建议而被采用的很少，</a:t>
            </a:r>
            <a:endParaRPr lang="zh-CN" altLang="en-US" sz="2400" dirty="0">
              <a:latin typeface="仿宋" panose="02010609060101010101" charset="-122"/>
              <a:ea typeface="仿宋" panose="02010609060101010101" charset="-122"/>
            </a:endParaRPr>
          </a:p>
          <a:p>
            <a:pPr indent="-171450">
              <a:lnSpc>
                <a:spcPct val="80000"/>
              </a:lnSpc>
            </a:pPr>
            <a:r>
              <a:rPr lang="zh-CN" altLang="en-US" sz="2400" dirty="0">
                <a:latin typeface="仿宋" panose="02010609060101010101" charset="-122"/>
                <a:ea typeface="仿宋" panose="02010609060101010101" charset="-122"/>
                <a:sym typeface="+mn-ea"/>
              </a:rPr>
              <a:t>权力集中的政治体制是建议很少而被采用的却很多。</a:t>
            </a:r>
            <a:endParaRPr lang="zh-CN" altLang="en-US" sz="2400" dirty="0">
              <a:latin typeface="仿宋" panose="02010609060101010101" charset="-122"/>
              <a:ea typeface="仿宋" panose="02010609060101010101" charset="-122"/>
            </a:endParaRPr>
          </a:p>
          <a:p>
            <a:pPr indent="-171450">
              <a:lnSpc>
                <a:spcPct val="80000"/>
              </a:lnSpc>
            </a:pPr>
            <a:r>
              <a:rPr lang="zh-CN" altLang="en-US" sz="2400" dirty="0">
                <a:latin typeface="仿宋" panose="02010609060101010101" charset="-122"/>
                <a:ea typeface="仿宋" panose="02010609060101010101" charset="-122"/>
                <a:sym typeface="+mn-ea"/>
              </a:rPr>
              <a:t>在晚发现代化国家，革新的关键过程是采用的过程而不是建议的过程。</a:t>
            </a:r>
            <a:endParaRPr lang="zh-CN" altLang="en-US" sz="2400" dirty="0">
              <a:latin typeface="仿宋" panose="02010609060101010101" charset="-122"/>
              <a:ea typeface="仿宋" panose="02010609060101010101" charset="-122"/>
            </a:endParaRPr>
          </a:p>
          <a:p>
            <a:endParaRPr lang="zh-CN" altLang="en-US" sz="2400" b="1" dirty="0">
              <a:latin typeface="仿宋" panose="02010609060101010101" charset="-122"/>
              <a:ea typeface="仿宋" panose="02010609060101010101" charset="-122"/>
            </a:endParaRPr>
          </a:p>
        </p:txBody>
      </p:sp>
    </p:spTree>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标题 1"/>
          <p:cNvSpPr>
            <a:spLocks noGrp="1"/>
          </p:cNvSpPr>
          <p:nvPr>
            <p:ph type="title"/>
          </p:nvPr>
        </p:nvSpPr>
        <p:spPr/>
        <p:txBody>
          <a:bodyPr anchor="ctr"/>
          <a:lstStyle/>
          <a:p>
            <a:endParaRPr lang="zh-CN" altLang="en-US"/>
          </a:p>
        </p:txBody>
      </p:sp>
      <p:sp>
        <p:nvSpPr>
          <p:cNvPr id="218114" name="内容占位符 2"/>
          <p:cNvSpPr>
            <a:spLocks noGrp="1"/>
          </p:cNvSpPr>
          <p:nvPr>
            <p:ph idx="1"/>
          </p:nvPr>
        </p:nvSpPr>
        <p:spPr/>
        <p:txBody>
          <a:bodyPr anchor="t"/>
          <a:lstStyle/>
          <a:p>
            <a:pPr indent="-171450"/>
            <a:r>
              <a:rPr lang="zh-CN" altLang="en-US" dirty="0">
                <a:latin typeface="仿宋" panose="02010609060101010101" charset="-122"/>
                <a:ea typeface="仿宋" panose="02010609060101010101" charset="-122"/>
                <a:sym typeface="+mn-ea"/>
              </a:rPr>
              <a:t>第二，应付“同时性”现代化任务考虑，需要加强社会控制，也必须有一个强有力的中央政权。</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在晚发现代化国家，具有十分明显的“一揽子解决”的特征，在英国和美国现代化进程持续了几个世纪，在一个时期内一般只需要解决一个问题或应付一项危机。</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然而，在非西方国家的现代化进程中，中央集权化、国家整合、社会动员、经济发展、政治参与、以及社会福利等问题，不是依次，而是“同时”出现在这些国家面前。</a:t>
            </a:r>
          </a:p>
          <a:p>
            <a:pPr indent="-171450"/>
            <a:r>
              <a:rPr lang="zh-CN" altLang="en-US" dirty="0">
                <a:latin typeface="仿宋" panose="02010609060101010101" charset="-122"/>
                <a:ea typeface="仿宋" panose="02010609060101010101" charset="-122"/>
                <a:sym typeface="+mn-ea"/>
              </a:rPr>
              <a:t>由于晚发国家现代化特有的规模和速度，原有的社会控制结构，特别是家庭会遭到破坏，这就会使社会面临解体的威胁。这就使对社会成员的行动进行协调的问题变的突出起来。</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因此一个社会要实现平稳而有效的过渡，就必须建立有效的控制和协调结构。在这当中，政府的控制和协调作用就显得更为突出。政府就要有更多的权威。</a:t>
            </a:r>
            <a:endParaRPr lang="zh-CN" altLang="en-US" dirty="0">
              <a:latin typeface="仿宋" panose="02010609060101010101" charset="-122"/>
              <a:ea typeface="仿宋" panose="02010609060101010101" charset="-122"/>
            </a:endParaRPr>
          </a:p>
          <a:p>
            <a:pPr indent="-171450"/>
            <a:endParaRPr lang="zh-CN" altLang="en-US" dirty="0">
              <a:latin typeface="仿宋" panose="02010609060101010101" charset="-122"/>
              <a:ea typeface="仿宋" panose="02010609060101010101" charset="-122"/>
            </a:endParaRPr>
          </a:p>
          <a:p>
            <a:pPr indent="-171450"/>
            <a:endParaRPr lang="zh-CN" altLang="en-US" dirty="0">
              <a:latin typeface="楷体" panose="02010609060101010101" charset="-122"/>
              <a:ea typeface="楷体" panose="02010609060101010101" charset="-122"/>
            </a:endParaRPr>
          </a:p>
          <a:p>
            <a:endParaRPr lang="zh-CN" altLang="en-US" dirty="0"/>
          </a:p>
        </p:txBody>
      </p:sp>
    </p:spTree>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标题 1"/>
          <p:cNvSpPr>
            <a:spLocks noGrp="1"/>
          </p:cNvSpPr>
          <p:nvPr>
            <p:ph type="title"/>
          </p:nvPr>
        </p:nvSpPr>
        <p:spPr/>
        <p:txBody>
          <a:bodyPr anchor="ctr"/>
          <a:lstStyle/>
          <a:p>
            <a:endParaRPr lang="zh-CN" altLang="en-US"/>
          </a:p>
        </p:txBody>
      </p:sp>
      <p:sp>
        <p:nvSpPr>
          <p:cNvPr id="219138" name="内容占位符 2"/>
          <p:cNvSpPr>
            <a:spLocks noGrp="1"/>
          </p:cNvSpPr>
          <p:nvPr>
            <p:ph idx="1"/>
          </p:nvPr>
        </p:nvSpPr>
        <p:spPr/>
        <p:txBody>
          <a:bodyPr anchor="t"/>
          <a:lstStyle/>
          <a:p>
            <a:pPr marL="171450" indent="-171450" algn="l" defTabSz="685800" eaLnBrk="1" hangingPunct="1">
              <a:spcBef>
                <a:spcPts val="750"/>
              </a:spcBef>
            </a:pPr>
            <a:r>
              <a:rPr lang="zh-CN" altLang="en-US" sz="2100" dirty="0">
                <a:solidFill>
                  <a:sysClr val="windowText" lastClr="000000"/>
                </a:solidFill>
                <a:latin typeface="仿宋" panose="02010609060101010101" charset="-122"/>
                <a:ea typeface="仿宋" panose="02010609060101010101" charset="-122"/>
                <a:cs typeface="+mn-ea"/>
                <a:sym typeface="+mn-ea"/>
              </a:rPr>
              <a:t>第三、凡取得真正或推定的高水平政治稳定的进行现代化的国家，都至少拥有一个强有力政党。</a:t>
            </a:r>
            <a:endParaRPr lang="zh-CN" altLang="en-US" dirty="0">
              <a:latin typeface="仿宋" panose="02010609060101010101" charset="-122"/>
              <a:ea typeface="仿宋" panose="02010609060101010101" charset="-122"/>
            </a:endParaRPr>
          </a:p>
          <a:p>
            <a:pPr marL="171450" indent="-171450" algn="l" defTabSz="685800" eaLnBrk="1" hangingPunct="1">
              <a:spcBef>
                <a:spcPts val="750"/>
              </a:spcBef>
            </a:pPr>
            <a:r>
              <a:rPr lang="zh-CN" altLang="en-US" sz="2100" dirty="0">
                <a:solidFill>
                  <a:sysClr val="windowText" lastClr="000000"/>
                </a:solidFill>
                <a:latin typeface="仿宋" panose="02010609060101010101" charset="-122"/>
                <a:ea typeface="仿宋" panose="02010609060101010101" charset="-122"/>
                <a:cs typeface="+mn-ea"/>
                <a:sym typeface="+mn-ea"/>
              </a:rPr>
              <a:t>进行现代化的政治体系的稳定程度，决定于政党的力量强弱。</a:t>
            </a:r>
            <a:endParaRPr lang="zh-CN" altLang="en-US" dirty="0">
              <a:latin typeface="仿宋" panose="02010609060101010101" charset="-122"/>
              <a:ea typeface="仿宋" panose="02010609060101010101" charset="-122"/>
            </a:endParaRPr>
          </a:p>
          <a:p>
            <a:pPr marL="171450" indent="-171450" algn="l" defTabSz="685800" eaLnBrk="1" hangingPunct="1">
              <a:spcBef>
                <a:spcPts val="750"/>
              </a:spcBef>
            </a:pPr>
            <a:r>
              <a:rPr lang="zh-CN" altLang="en-US" sz="2100" dirty="0">
                <a:solidFill>
                  <a:sysClr val="windowText" lastClr="000000"/>
                </a:solidFill>
                <a:latin typeface="仿宋" panose="02010609060101010101" charset="-122"/>
                <a:ea typeface="仿宋" panose="02010609060101010101" charset="-122"/>
                <a:cs typeface="+mn-ea"/>
                <a:sym typeface="+mn-ea"/>
              </a:rPr>
              <a:t>从政治发展角度看，重要的不是政党的数量，而是政党体系的力量和适应性。一般来说，在进行现代化的国家中，高水平的政治制度和政治稳定性同多党体系是不能并存的。在进行现代化的国家里，多党体系都是软弱无力的政党体系。</a:t>
            </a:r>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标题 1"/>
          <p:cNvSpPr>
            <a:spLocks noGrp="1"/>
          </p:cNvSpPr>
          <p:nvPr>
            <p:ph type="title"/>
          </p:nvPr>
        </p:nvSpPr>
        <p:spPr/>
        <p:txBody>
          <a:bodyPr anchor="ctr"/>
          <a:lstStyle/>
          <a:p>
            <a:endParaRPr lang="zh-CN" altLang="en-US"/>
          </a:p>
        </p:txBody>
      </p:sp>
      <p:sp>
        <p:nvSpPr>
          <p:cNvPr id="220162" name="内容占位符 2"/>
          <p:cNvSpPr>
            <a:spLocks noGrp="1"/>
          </p:cNvSpPr>
          <p:nvPr>
            <p:ph idx="1"/>
          </p:nvPr>
        </p:nvSpPr>
        <p:spPr/>
        <p:txBody>
          <a:bodyPr anchor="t"/>
          <a:lstStyle/>
          <a:p>
            <a:pPr indent="-171450"/>
            <a:r>
              <a:rPr lang="zh-CN" altLang="en-US" dirty="0">
                <a:latin typeface="仿宋" panose="02010609060101010101" charset="-122"/>
                <a:ea typeface="仿宋" panose="02010609060101010101" charset="-122"/>
                <a:sym typeface="+mn-ea"/>
              </a:rPr>
              <a:t>第四、经济发展方面</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晚发现代化国家对资本的需求是突然大量增加的，要实现这样的资本积累，只依靠民间私人力量的努力是不够的，而必须有政府的介入。</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第五、现代化需要推动变化的权威</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社会和经济政治的根本改变来自人的有目的的行动。因此权威必须寓于人，而不是不变的法律。人既然有权实现变化，权威也就应该集中于某个明确的个人和团体。</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基本的和不变的法律能使权威分散于全社会，从而有利于维持现存的社会持续。但法律不能作为推动变化的权威。</a:t>
            </a:r>
            <a:endParaRPr lang="zh-CN" altLang="en-US" dirty="0">
              <a:latin typeface="仿宋" panose="02010609060101010101" charset="-122"/>
              <a:ea typeface="仿宋" panose="02010609060101010101" charset="-122"/>
            </a:endParaRPr>
          </a:p>
          <a:p>
            <a:pPr indent="-171450"/>
            <a:r>
              <a:rPr lang="zh-CN" altLang="en-US" dirty="0">
                <a:latin typeface="仿宋" panose="02010609060101010101" charset="-122"/>
                <a:ea typeface="仿宋" panose="02010609060101010101" charset="-122"/>
                <a:sym typeface="+mn-ea"/>
              </a:rPr>
              <a:t>目前中国问题就是</a:t>
            </a:r>
            <a:r>
              <a:rPr lang="zh-CN" altLang="en-US" b="1" dirty="0">
                <a:latin typeface="仿宋" panose="02010609060101010101" charset="-122"/>
                <a:ea typeface="仿宋" panose="02010609060101010101" charset="-122"/>
                <a:sym typeface="+mn-ea"/>
              </a:rPr>
              <a:t>威权与法治之间的张力</a:t>
            </a:r>
            <a:r>
              <a:rPr lang="zh-CN" altLang="en-US" dirty="0">
                <a:latin typeface="仿宋" panose="02010609060101010101" charset="-122"/>
                <a:ea typeface="仿宋" panose="02010609060101010101" charset="-122"/>
                <a:sym typeface="+mn-ea"/>
              </a:rPr>
              <a:t>。</a:t>
            </a:r>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latin typeface="仿宋" panose="02010609060101010101" pitchFamily="49" charset="-122"/>
                <a:ea typeface="仿宋" panose="02010609060101010101" pitchFamily="49" charset="-122"/>
              </a:rPr>
              <a:t>中国共产党为什么确能</a:t>
            </a:r>
            <a:r>
              <a:rPr lang="zh-CN" altLang="en-US" b="1" dirty="0">
                <a:latin typeface="仿宋" panose="02010609060101010101" pitchFamily="49" charset="-122"/>
                <a:ea typeface="仿宋" panose="02010609060101010101" pitchFamily="49" charset="-122"/>
              </a:rPr>
              <a:t>统治、确</a:t>
            </a:r>
            <a:r>
              <a:rPr lang="zh-CN" altLang="en-US" b="1" dirty="0" smtClean="0">
                <a:latin typeface="仿宋" panose="02010609060101010101" pitchFamily="49" charset="-122"/>
                <a:ea typeface="仿宋" panose="02010609060101010101" pitchFamily="49" charset="-122"/>
              </a:rPr>
              <a:t>能提供有效的权威？</a:t>
            </a:r>
            <a:endParaRPr lang="en-US" altLang="zh-CN" b="1" dirty="0" smtClean="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中国共产党的意识形态提供了一种合法性的基础；</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共产党组织提供了具备体制性质的组织结构，以此来动员和执行政策。 </a:t>
            </a:r>
            <a:endParaRPr lang="en-US" altLang="zh-CN" dirty="0" smtClean="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8129830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3313"/>
          <p:cNvSpPr>
            <a:spLocks noGrp="1"/>
          </p:cNvSpPr>
          <p:nvPr>
            <p:ph type="title"/>
          </p:nvPr>
        </p:nvSpPr>
        <p:spPr/>
        <p:txBody>
          <a:bodyPr anchor="ctr"/>
          <a:lstStyle/>
          <a:p>
            <a:endParaRPr lang="zh-CN" altLang="en-US"/>
          </a:p>
        </p:txBody>
      </p:sp>
      <p:sp>
        <p:nvSpPr>
          <p:cNvPr id="12290" name="文本占位符 13314"/>
          <p:cNvSpPr>
            <a:spLocks noGrp="1"/>
          </p:cNvSpPr>
          <p:nvPr>
            <p:ph idx="1"/>
          </p:nvPr>
        </p:nvSpPr>
        <p:spPr/>
        <p:txBody>
          <a:bodyPr anchor="t"/>
          <a:lstStyle/>
          <a:p>
            <a:pPr fontAlgn="base"/>
            <a:r>
              <a:rPr lang="en-US" altLang="zh-CN" b="1" strike="noStrike" noProof="1">
                <a:latin typeface="仿宋" panose="02010609060101010101" charset="-122"/>
                <a:ea typeface="仿宋" panose="02010609060101010101" charset="-122"/>
              </a:rPr>
              <a:t>“</a:t>
            </a:r>
            <a:r>
              <a:rPr lang="zh-CN" altLang="en-US" b="1" strike="noStrike" noProof="1">
                <a:latin typeface="仿宋" panose="02010609060101010101" charset="-122"/>
                <a:ea typeface="仿宋" panose="02010609060101010101" charset="-122"/>
              </a:rPr>
              <a:t>中国化</a:t>
            </a:r>
            <a:r>
              <a:rPr lang="en-US" altLang="zh-CN" b="1" strike="noStrike" noProof="1">
                <a:latin typeface="仿宋" panose="02010609060101010101" charset="-122"/>
                <a:ea typeface="仿宋" panose="02010609060101010101" charset="-122"/>
              </a:rPr>
              <a:t>”</a:t>
            </a:r>
            <a:r>
              <a:rPr lang="zh-CN" altLang="en-US" b="1" strike="noStrike" noProof="1">
                <a:latin typeface="仿宋" panose="02010609060101010101" charset="-122"/>
                <a:ea typeface="仿宋" panose="02010609060101010101" charset="-122"/>
              </a:rPr>
              <a:t>和</a:t>
            </a:r>
            <a:r>
              <a:rPr lang="en-US" altLang="zh-CN" b="1" strike="noStrike" noProof="1">
                <a:latin typeface="仿宋" panose="02010609060101010101" charset="-122"/>
                <a:ea typeface="仿宋" panose="02010609060101010101" charset="-122"/>
              </a:rPr>
              <a:t>“</a:t>
            </a:r>
            <a:r>
              <a:rPr lang="zh-CN" altLang="en-US" b="1" strike="noStrike" noProof="1">
                <a:latin typeface="仿宋" panose="02010609060101010101" charset="-122"/>
                <a:ea typeface="仿宋" panose="02010609060101010101" charset="-122"/>
              </a:rPr>
              <a:t>中国特色</a:t>
            </a:r>
            <a:r>
              <a:rPr lang="en-US" altLang="zh-CN" b="1" strike="noStrike" noProof="1">
                <a:latin typeface="仿宋" panose="02010609060101010101" charset="-122"/>
                <a:ea typeface="仿宋" panose="02010609060101010101" charset="-122"/>
              </a:rPr>
              <a:t>”</a:t>
            </a:r>
            <a:r>
              <a:rPr lang="zh-CN" altLang="en-US" b="1" strike="noStrike" noProof="1">
                <a:latin typeface="仿宋" panose="02010609060101010101" charset="-122"/>
                <a:ea typeface="仿宋" panose="02010609060101010101" charset="-122"/>
              </a:rPr>
              <a:t>命题的确立，其背景请注意几个历史事件</a:t>
            </a:r>
          </a:p>
          <a:p>
            <a:pPr fontAlgn="base"/>
            <a:r>
              <a:rPr lang="en-US" altLang="zh-CN" strike="noStrike" noProof="1">
                <a:latin typeface="仿宋" panose="02010609060101010101" charset="-122"/>
                <a:ea typeface="仿宋" panose="02010609060101010101" charset="-122"/>
              </a:rPr>
              <a:t>1</a:t>
            </a:r>
            <a:r>
              <a:rPr lang="zh-CN" altLang="en-US" strike="noStrike" noProof="1">
                <a:latin typeface="仿宋" panose="02010609060101010101" charset="-122"/>
                <a:ea typeface="仿宋" panose="02010609060101010101" charset="-122"/>
              </a:rPr>
              <a:t>、第一次世界大战展示出资本主义的丑恶，巴黎和会中国外交的失败，使得中国人更加认清了帝国主义压迫中国的实质。瞿秋白语：</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中国民族几十年来受剥削，到今日才感受殖民地的滋味。帝国主义压迫的切骨的痛苦，触醒了空泛的民主主义的噩梦。学生运动的引子，山东问题，本来就包括在里边。工业先进国的现代问题是资本主义，在殖民地上就是帝国主义，所以学生运动倏然一变而倾向于社会主义。</a:t>
            </a:r>
            <a:r>
              <a:rPr lang="en-US" altLang="zh-CN" strike="noStrike" noProof="1">
                <a:latin typeface="仿宋" panose="02010609060101010101" charset="-122"/>
                <a:ea typeface="仿宋" panose="02010609060101010101" charset="-122"/>
              </a:rPr>
              <a:t>”</a:t>
            </a:r>
          </a:p>
          <a:p>
            <a:pPr fontAlgn="base"/>
            <a:r>
              <a:rPr lang="en-US" altLang="zh-CN" strike="noStrike" noProof="1">
                <a:latin typeface="仿宋" panose="02010609060101010101" charset="-122"/>
                <a:ea typeface="仿宋" panose="02010609060101010101" charset="-122"/>
              </a:rPr>
              <a:t>2</a:t>
            </a:r>
            <a:r>
              <a:rPr lang="zh-CN" altLang="en-US" strike="noStrike" noProof="1">
                <a:latin typeface="仿宋" panose="02010609060101010101" charset="-122"/>
                <a:ea typeface="仿宋" panose="02010609060101010101" charset="-122"/>
              </a:rPr>
              <a:t>、第一次胜利的十月革命，提供了一个新社会的模型和改造社会的新出路。</a:t>
            </a:r>
          </a:p>
          <a:p>
            <a:pPr fontAlgn="base"/>
            <a:r>
              <a:rPr lang="en-US" altLang="zh-CN" strike="noStrike" noProof="1">
                <a:latin typeface="仿宋" panose="02010609060101010101" charset="-122"/>
                <a:ea typeface="仿宋" panose="02010609060101010101" charset="-122"/>
              </a:rPr>
              <a:t>3</a:t>
            </a:r>
            <a:r>
              <a:rPr lang="zh-CN" altLang="en-US" strike="noStrike" noProof="1">
                <a:latin typeface="仿宋" panose="02010609060101010101" charset="-122"/>
                <a:ea typeface="仿宋" panose="02010609060101010101" charset="-122"/>
              </a:rPr>
              <a:t>、文革，苏联模式破产，引起对传统社会主义的反思。</a:t>
            </a:r>
          </a:p>
          <a:p>
            <a:pPr fontAlgn="base"/>
            <a:endParaRPr lang="zh-CN" altLang="en-US" strike="noStrike" noProof="1">
              <a:latin typeface="仿宋" panose="02010609060101010101" charset="-122"/>
              <a:ea typeface="仿宋" panose="02010609060101010101" charset="-122"/>
            </a:endParaRPr>
          </a:p>
          <a:p>
            <a:pPr marL="0" indent="0" fontAlgn="base">
              <a:buNone/>
            </a:pPr>
            <a:r>
              <a:rPr lang="en-US" altLang="zh-CN" strike="noStrike" noProof="1">
                <a:latin typeface="仿宋" panose="02010609060101010101" charset="-122"/>
                <a:ea typeface="仿宋" panose="02010609060101010101" charset="-122"/>
              </a:rPr>
              <a:t>  </a:t>
            </a:r>
            <a:endParaRPr lang="zh-CN" altLang="en-US" strike="noStrike" noProof="1">
              <a:latin typeface="仿宋" panose="02010609060101010101" charset="-122"/>
              <a:ea typeface="仿宋" panose="02010609060101010101" charset="-122"/>
            </a:endParaRPr>
          </a:p>
        </p:txBody>
      </p:sp>
    </p:spTree>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a:latin typeface="仿宋" panose="02010609060101010101" pitchFamily="49" charset="-122"/>
                <a:ea typeface="仿宋" panose="02010609060101010101" pitchFamily="49" charset="-122"/>
              </a:rPr>
              <a:t>中国共产党的意识形态提供了一</a:t>
            </a:r>
            <a:r>
              <a:rPr lang="zh-CN" altLang="en-US" b="1" dirty="0" smtClean="0">
                <a:latin typeface="仿宋" panose="02010609060101010101" pitchFamily="49" charset="-122"/>
                <a:ea typeface="仿宋" panose="02010609060101010101" pitchFamily="49" charset="-122"/>
              </a:rPr>
              <a:t>种合法性</a:t>
            </a:r>
            <a:r>
              <a:rPr lang="zh-CN" altLang="en-US" b="1" dirty="0">
                <a:latin typeface="仿宋" panose="02010609060101010101" pitchFamily="49" charset="-122"/>
                <a:ea typeface="仿宋" panose="02010609060101010101" pitchFamily="49" charset="-122"/>
              </a:rPr>
              <a:t>的</a:t>
            </a:r>
            <a:r>
              <a:rPr lang="zh-CN" altLang="en-US" b="1" dirty="0" smtClean="0">
                <a:latin typeface="仿宋" panose="02010609060101010101" pitchFamily="49" charset="-122"/>
                <a:ea typeface="仿宋" panose="02010609060101010101" pitchFamily="49" charset="-122"/>
              </a:rPr>
              <a:t>基础</a:t>
            </a:r>
            <a:endParaRPr lang="en-US" altLang="zh-CN" b="1" dirty="0" smtClean="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新民主主义革命理论和中国特色社会主义理论是中国共产党建立的合法性论证的价值符号体系。</a:t>
            </a:r>
            <a:endParaRPr lang="en-US" altLang="zh-CN" dirty="0" smtClean="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新民主主义革命理论。延安是圣地，新国家建立是众望所归。</a:t>
            </a:r>
            <a:endParaRPr lang="en-US" altLang="zh-CN" dirty="0" smtClean="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147409292"/>
      </p:ext>
    </p:extLst>
  </p:cSld>
  <p:clrMapOvr>
    <a:masterClrMapping/>
  </p:clrMapOvr>
  <p:transition>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中国特色社会主义理论。</a:t>
            </a:r>
          </a:p>
          <a:p>
            <a:r>
              <a:rPr lang="zh-CN" altLang="en-US" dirty="0">
                <a:latin typeface="仿宋" panose="02010609060101010101" pitchFamily="49" charset="-122"/>
                <a:ea typeface="仿宋" panose="02010609060101010101" pitchFamily="49" charset="-122"/>
              </a:rPr>
              <a:t>改革开放以来，中国共产党变革其意识形态标准，表现出非凡的灵活性，意识形态有两大转型。</a:t>
            </a:r>
          </a:p>
          <a:p>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、推动国家的全球化。</a:t>
            </a:r>
          </a:p>
          <a:p>
            <a:r>
              <a:rPr lang="zh-CN" altLang="en-US" dirty="0">
                <a:latin typeface="仿宋" panose="02010609060101010101" pitchFamily="49" charset="-122"/>
                <a:ea typeface="仿宋" panose="02010609060101010101" pitchFamily="49" charset="-122"/>
              </a:rPr>
              <a:t>全球化可以理解为中国向国际社会尤其是西方发达国家的学习过程；</a:t>
            </a:r>
          </a:p>
          <a:p>
            <a:r>
              <a:rPr lang="zh-CN" altLang="en-US" dirty="0">
                <a:latin typeface="仿宋" panose="02010609060101010101" pitchFamily="49" charset="-122"/>
                <a:ea typeface="仿宋" panose="02010609060101010101" pitchFamily="49" charset="-122"/>
              </a:rPr>
              <a:t>同时强调，输入西方国家产品，不是在使国家西化，而是在民族复兴。</a:t>
            </a: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54795016"/>
      </p:ext>
    </p:extLst>
  </p:cSld>
  <p:clrMapOvr>
    <a:masterClrMapping/>
  </p:clrMapOvr>
  <p:transition>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latin typeface="仿宋" panose="02010609060101010101" pitchFamily="49" charset="-122"/>
                <a:ea typeface="仿宋" panose="02010609060101010101" pitchFamily="49" charset="-122"/>
              </a:rPr>
              <a:t>2</a:t>
            </a:r>
            <a:r>
              <a:rPr lang="zh-CN" altLang="en-US" dirty="0" smtClean="0">
                <a:latin typeface="仿宋" panose="02010609060101010101" pitchFamily="49" charset="-122"/>
                <a:ea typeface="仿宋" panose="02010609060101010101" pitchFamily="49" charset="-122"/>
              </a:rPr>
              <a:t>、将</a:t>
            </a:r>
            <a:r>
              <a:rPr lang="zh-CN" altLang="en-US" dirty="0">
                <a:latin typeface="仿宋" panose="02010609060101010101" pitchFamily="49" charset="-122"/>
                <a:ea typeface="仿宋" panose="02010609060101010101" pitchFamily="49" charset="-122"/>
              </a:rPr>
              <a:t>资本主义去意识形态</a:t>
            </a:r>
            <a:r>
              <a:rPr lang="zh-CN" altLang="en-US" dirty="0" smtClean="0">
                <a:latin typeface="仿宋" panose="02010609060101010101" pitchFamily="49" charset="-122"/>
                <a:ea typeface="仿宋" panose="02010609060101010101" pitchFamily="49" charset="-122"/>
              </a:rPr>
              <a:t>化</a:t>
            </a:r>
            <a:endParaRPr lang="en-US" altLang="zh-CN" dirty="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在社会主义市场经济的名义下使</a:t>
            </a:r>
            <a:r>
              <a:rPr lang="zh-CN" altLang="en-US" dirty="0">
                <a:latin typeface="仿宋" panose="02010609060101010101" pitchFamily="49" charset="-122"/>
                <a:ea typeface="仿宋" panose="02010609060101010101" pitchFamily="49" charset="-122"/>
              </a:rPr>
              <a:t>之成为经济发展的一种手段。</a:t>
            </a:r>
            <a:r>
              <a:rPr lang="zh-CN" altLang="en-US" dirty="0" smtClean="0">
                <a:latin typeface="仿宋" panose="02010609060101010101" pitchFamily="49" charset="-122"/>
                <a:ea typeface="仿宋" panose="02010609060101010101" pitchFamily="49" charset="-122"/>
              </a:rPr>
              <a:t>这种策略导致了多年</a:t>
            </a:r>
            <a:r>
              <a:rPr lang="zh-CN" altLang="en-US" dirty="0">
                <a:latin typeface="仿宋" panose="02010609060101010101" pitchFamily="49" charset="-122"/>
                <a:ea typeface="仿宋" panose="02010609060101010101" pitchFamily="49" charset="-122"/>
              </a:rPr>
              <a:t>的快速发展和社会政治稳定</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1998</a:t>
            </a:r>
            <a:r>
              <a:rPr lang="zh-CN" altLang="en-US" dirty="0" smtClean="0">
                <a:latin typeface="仿宋" panose="02010609060101010101" pitchFamily="49" charset="-122"/>
                <a:ea typeface="仿宋" panose="02010609060101010101" pitchFamily="49" charset="-122"/>
              </a:rPr>
              <a:t>年的</a:t>
            </a:r>
            <a:r>
              <a:rPr lang="zh-CN" altLang="en-US" dirty="0">
                <a:latin typeface="仿宋" panose="02010609060101010101" pitchFamily="49" charset="-122"/>
                <a:ea typeface="仿宋" panose="02010609060101010101" pitchFamily="49" charset="-122"/>
              </a:rPr>
              <a:t>宪法修正案中正式为私有财产权提供宪法保护</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邓小平</a:t>
            </a:r>
            <a:r>
              <a:rPr lang="zh-CN" altLang="en-US" dirty="0">
                <a:latin typeface="仿宋" panose="02010609060101010101" pitchFamily="49" charset="-122"/>
                <a:ea typeface="仿宋" panose="02010609060101010101" pitchFamily="49" charset="-122"/>
              </a:rPr>
              <a:t>相信当有可能利用资本主义来增强政治合法性，同时避免资本主义经济带来的负面政治影响</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868860704"/>
      </p:ext>
    </p:extLst>
  </p:cSld>
  <p:clrMapOvr>
    <a:masterClrMapping/>
  </p:clrMapOvr>
  <p:transition>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快速的经济发展带来的有利的政治</a:t>
            </a:r>
            <a:r>
              <a:rPr lang="zh-CN" altLang="en-US" dirty="0" smtClean="0">
                <a:latin typeface="仿宋" panose="02010609060101010101" pitchFamily="49" charset="-122"/>
                <a:ea typeface="仿宋" panose="02010609060101010101" pitchFamily="49" charset="-122"/>
              </a:rPr>
              <a:t>结果，促成</a:t>
            </a:r>
            <a:r>
              <a:rPr lang="zh-CN" altLang="en-US" dirty="0">
                <a:latin typeface="仿宋" panose="02010609060101010101" pitchFamily="49" charset="-122"/>
                <a:ea typeface="仿宋" panose="02010609060101010101" pitchFamily="49" charset="-122"/>
              </a:rPr>
              <a:t>了私人领域的兴起和扩展</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第一</a:t>
            </a:r>
            <a:r>
              <a:rPr lang="zh-CN" altLang="en-US" dirty="0">
                <a:latin typeface="仿宋" panose="02010609060101010101" pitchFamily="49" charset="-122"/>
                <a:ea typeface="仿宋" panose="02010609060101010101" pitchFamily="49" charset="-122"/>
              </a:rPr>
              <a:t>，它为社会成员退出公共领域提供了出路，没有这一私人出路，社会成员只能在高度政治化的公共领域争斗。私人领域的扩张大大减弱了政治冲突的</a:t>
            </a:r>
            <a:r>
              <a:rPr lang="zh-CN" altLang="en-US" dirty="0" smtClean="0">
                <a:latin typeface="仿宋" panose="02010609060101010101" pitchFamily="49" charset="-122"/>
                <a:ea typeface="仿宋" panose="02010609060101010101" pitchFamily="49" charset="-122"/>
              </a:rPr>
              <a:t>强度。</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第二</a:t>
            </a:r>
            <a:r>
              <a:rPr lang="zh-CN" altLang="en-US" dirty="0">
                <a:latin typeface="仿宋" panose="02010609060101010101" pitchFamily="49" charset="-122"/>
                <a:ea typeface="仿宋" panose="02010609060101010101" pitchFamily="49" charset="-122"/>
              </a:rPr>
              <a:t>，私人领域的存在，使以下情形成为可能：如果社会成员不想参与政治，他们可以保持一种非政治性。换句话说，政治冷漠的公民可以从市场上得到生活必需品。而在意识形态建构起来的社会秩序里，政治上的冷漠社会成员要自担风险，因为所有经济利益都是通过政治手段分配的</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endParaRPr lang="zh-CN" altLang="en-US" dirty="0"/>
          </a:p>
        </p:txBody>
      </p:sp>
    </p:spTree>
    <p:extLst>
      <p:ext uri="{BB962C8B-B14F-4D97-AF65-F5344CB8AC3E}">
        <p14:creationId xmlns:p14="http://schemas.microsoft.com/office/powerpoint/2010/main" val="1818659862"/>
      </p:ext>
    </p:extLst>
  </p:cSld>
  <p:clrMapOvr>
    <a:masterClrMapping/>
  </p:clrMapOvr>
  <p:transition>
    <p:fad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上世纪</a:t>
            </a:r>
            <a:r>
              <a:rPr lang="en-US" altLang="zh-CN" dirty="0">
                <a:latin typeface="仿宋" panose="02010609060101010101" pitchFamily="49" charset="-122"/>
                <a:ea typeface="仿宋" panose="02010609060101010101" pitchFamily="49" charset="-122"/>
              </a:rPr>
              <a:t>90</a:t>
            </a:r>
            <a:r>
              <a:rPr lang="zh-CN" altLang="en-US" dirty="0" smtClean="0">
                <a:latin typeface="仿宋" panose="02010609060101010101" pitchFamily="49" charset="-122"/>
                <a:ea typeface="仿宋" panose="02010609060101010101" pitchFamily="49" charset="-122"/>
              </a:rPr>
              <a:t>年代，社会</a:t>
            </a:r>
            <a:r>
              <a:rPr lang="zh-CN" altLang="en-US" dirty="0">
                <a:latin typeface="仿宋" panose="02010609060101010101" pitchFamily="49" charset="-122"/>
                <a:ea typeface="仿宋" panose="02010609060101010101" pitchFamily="49" charset="-122"/>
              </a:rPr>
              <a:t>成员致力于发财致富，政治激情衰减</a:t>
            </a:r>
            <a:r>
              <a:rPr lang="zh-CN" altLang="en-US" dirty="0" smtClean="0">
                <a:latin typeface="仿宋" panose="02010609060101010101" pitchFamily="49" charset="-122"/>
                <a:ea typeface="仿宋" panose="02010609060101010101" pitchFamily="49" charset="-122"/>
              </a:rPr>
              <a:t>，这</a:t>
            </a:r>
            <a:r>
              <a:rPr lang="zh-CN" altLang="en-US" dirty="0">
                <a:latin typeface="仿宋" panose="02010609060101010101" pitchFamily="49" charset="-122"/>
                <a:ea typeface="仿宋" panose="02010609060101010101" pitchFamily="49" charset="-122"/>
              </a:rPr>
              <a:t>段时期让党的政治压力变小，政权的合法性增强。</a:t>
            </a:r>
          </a:p>
          <a:p>
            <a:r>
              <a:rPr lang="zh-CN" altLang="en-US" dirty="0">
                <a:latin typeface="仿宋" panose="02010609060101010101" pitchFamily="49" charset="-122"/>
                <a:ea typeface="仿宋" panose="02010609060101010101" pitchFamily="49" charset="-122"/>
              </a:rPr>
              <a:t>而后，党面临掌握新财富来源的社会阶层要求政治</a:t>
            </a:r>
            <a:r>
              <a:rPr lang="zh-CN" altLang="en-US" dirty="0" smtClean="0">
                <a:latin typeface="仿宋" panose="02010609060101010101" pitchFamily="49" charset="-122"/>
                <a:ea typeface="仿宋" panose="02010609060101010101" pitchFamily="49" charset="-122"/>
              </a:rPr>
              <a:t>权力的</a:t>
            </a:r>
            <a:r>
              <a:rPr lang="zh-CN" altLang="en-US" dirty="0">
                <a:latin typeface="仿宋" panose="02010609060101010101" pitchFamily="49" charset="-122"/>
                <a:ea typeface="仿宋" panose="02010609060101010101" pitchFamily="49" charset="-122"/>
              </a:rPr>
              <a:t>压力</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一旦</a:t>
            </a:r>
            <a:r>
              <a:rPr lang="zh-CN" altLang="en-US" dirty="0">
                <a:latin typeface="仿宋" panose="02010609060101010101" pitchFamily="49" charset="-122"/>
                <a:ea typeface="仿宋" panose="02010609060101010101" pitchFamily="49" charset="-122"/>
              </a:rPr>
              <a:t>人们满足了经济激情或经济总是受挫，他们将为自己要求一个政治角色。一个具体现象是，越来越多</a:t>
            </a:r>
            <a:r>
              <a:rPr lang="zh-CN" altLang="en-US" dirty="0" smtClean="0">
                <a:latin typeface="仿宋" panose="02010609060101010101" pitchFamily="49" charset="-122"/>
                <a:ea typeface="仿宋" panose="02010609060101010101" pitchFamily="49" charset="-122"/>
              </a:rPr>
              <a:t>的民营企业家希望</a:t>
            </a:r>
            <a:r>
              <a:rPr lang="zh-CN" altLang="en-US" dirty="0">
                <a:latin typeface="仿宋" panose="02010609060101010101" pitchFamily="49" charset="-122"/>
                <a:ea typeface="仿宋" panose="02010609060101010101" pitchFamily="49" charset="-122"/>
              </a:rPr>
              <a:t>能够对决策有些影响，甚至参与决策，</a:t>
            </a:r>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2000</a:t>
            </a:r>
            <a:r>
              <a:rPr lang="zh-CN" altLang="en-US" dirty="0">
                <a:latin typeface="仿宋" panose="02010609060101010101" pitchFamily="49" charset="-122"/>
                <a:ea typeface="仿宋" panose="02010609060101010101" pitchFamily="49" charset="-122"/>
              </a:rPr>
              <a:t>年</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月，江泽民提出了“三个代表”的新概念。</a:t>
            </a:r>
            <a:r>
              <a:rPr lang="en-US" altLang="zh-CN" dirty="0">
                <a:latin typeface="仿宋" panose="02010609060101010101" pitchFamily="49" charset="-122"/>
                <a:ea typeface="仿宋" panose="02010609060101010101" pitchFamily="49" charset="-122"/>
              </a:rPr>
              <a:t>2001</a:t>
            </a:r>
            <a:r>
              <a:rPr lang="zh-CN" altLang="en-US" dirty="0">
                <a:latin typeface="仿宋" panose="02010609060101010101" pitchFamily="49" charset="-122"/>
                <a:ea typeface="仿宋" panose="02010609060101010101" pitchFamily="49" charset="-122"/>
              </a:rPr>
              <a:t>年</a:t>
            </a:r>
            <a:r>
              <a:rPr lang="en-US" altLang="zh-CN" dirty="0">
                <a:latin typeface="仿宋" panose="02010609060101010101" pitchFamily="49" charset="-122"/>
                <a:ea typeface="仿宋" panose="02010609060101010101" pitchFamily="49" charset="-122"/>
              </a:rPr>
              <a:t>7</a:t>
            </a:r>
            <a:r>
              <a:rPr lang="zh-CN" altLang="en-US" dirty="0">
                <a:latin typeface="仿宋" panose="02010609060101010101" pitchFamily="49" charset="-122"/>
                <a:ea typeface="仿宋" panose="02010609060101010101" pitchFamily="49" charset="-122"/>
              </a:rPr>
              <a:t>月</a:t>
            </a:r>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日，在庆祝党成立八十周年的讲话上，江泽民进一步宣布党将从非国有部门的工作人员，如外资企业、合资企业、私营企业和其他部门的专家中吸纳党员</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民营企业家</a:t>
            </a:r>
            <a:r>
              <a:rPr lang="zh-CN" altLang="en-US" dirty="0" smtClean="0">
                <a:latin typeface="仿宋" panose="02010609060101010101" pitchFamily="49" charset="-122"/>
                <a:ea typeface="仿宋" panose="02010609060101010101" pitchFamily="49" charset="-122"/>
              </a:rPr>
              <a:t>可以</a:t>
            </a:r>
            <a:r>
              <a:rPr lang="zh-CN" altLang="en-US" dirty="0">
                <a:latin typeface="仿宋" panose="02010609060101010101" pitchFamily="49" charset="-122"/>
                <a:ea typeface="仿宋" panose="02010609060101010101" pitchFamily="49" charset="-122"/>
              </a:rPr>
              <a:t>入党</a:t>
            </a:r>
            <a:r>
              <a:rPr lang="zh-CN" altLang="en-US" dirty="0" smtClean="0">
                <a:latin typeface="仿宋" panose="02010609060101010101" pitchFamily="49" charset="-122"/>
                <a:ea typeface="仿宋" panose="02010609060101010101" pitchFamily="49" charset="-122"/>
              </a:rPr>
              <a:t>，可以</a:t>
            </a:r>
            <a:r>
              <a:rPr lang="zh-CN" altLang="en-US" dirty="0">
                <a:latin typeface="仿宋" panose="02010609060101010101" pitchFamily="49" charset="-122"/>
                <a:ea typeface="仿宋" panose="02010609060101010101" pitchFamily="49" charset="-122"/>
              </a:rPr>
              <a:t>与其他传统的统治阶级如工人、农民一样享有政治</a:t>
            </a:r>
            <a:r>
              <a:rPr lang="zh-CN" altLang="en-US" dirty="0" smtClean="0">
                <a:latin typeface="仿宋" panose="02010609060101010101" pitchFamily="49" charset="-122"/>
                <a:ea typeface="仿宋" panose="02010609060101010101" pitchFamily="49" charset="-122"/>
              </a:rPr>
              <a:t>权力。</a:t>
            </a:r>
            <a:r>
              <a:rPr lang="zh-CN" altLang="en-US" dirty="0">
                <a:latin typeface="仿宋" panose="02010609060101010101" pitchFamily="49" charset="-122"/>
                <a:ea typeface="仿宋" panose="02010609060101010101" pitchFamily="49" charset="-122"/>
              </a:rPr>
              <a:t>　　</a:t>
            </a:r>
          </a:p>
        </p:txBody>
      </p:sp>
    </p:spTree>
    <p:extLst>
      <p:ext uri="{BB962C8B-B14F-4D97-AF65-F5344CB8AC3E}">
        <p14:creationId xmlns:p14="http://schemas.microsoft.com/office/powerpoint/2010/main" val="4083047989"/>
      </p:ext>
    </p:extLst>
  </p:cSld>
  <p:clrMapOvr>
    <a:masterClrMapping/>
  </p:clrMapOvr>
  <p:transition>
    <p:fad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a:latin typeface="仿宋" panose="02010609060101010101" pitchFamily="49" charset="-122"/>
                <a:ea typeface="仿宋" panose="02010609060101010101" pitchFamily="49" charset="-122"/>
              </a:rPr>
              <a:t>党的组织提供了具备体制性质的组织结构，以此来动员支持和执行</a:t>
            </a:r>
            <a:r>
              <a:rPr lang="zh-CN" altLang="en-US" b="1" dirty="0" smtClean="0">
                <a:latin typeface="仿宋" panose="02010609060101010101" pitchFamily="49" charset="-122"/>
                <a:ea typeface="仿宋" panose="02010609060101010101" pitchFamily="49" charset="-122"/>
              </a:rPr>
              <a:t>政策</a:t>
            </a:r>
            <a:endParaRPr lang="en-US" altLang="zh-CN" b="1"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政党获得力量其</a:t>
            </a:r>
            <a:r>
              <a:rPr lang="zh-CN" altLang="en-US" dirty="0">
                <a:latin typeface="仿宋" panose="02010609060101010101" pitchFamily="49" charset="-122"/>
                <a:ea typeface="仿宋" panose="02010609060101010101" pitchFamily="49" charset="-122"/>
              </a:rPr>
              <a:t>基本途径是组织和动员</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强有力</a:t>
            </a:r>
            <a:r>
              <a:rPr lang="zh-CN" altLang="en-US" dirty="0">
                <a:latin typeface="仿宋" panose="02010609060101010101" pitchFamily="49" charset="-122"/>
                <a:ea typeface="仿宋" panose="02010609060101010101" pitchFamily="49" charset="-122"/>
              </a:rPr>
              <a:t>的政党一定是以人民大众为号召对象，并且能够通过有效的组织与群众联系在一起，是一个实现了充分组织和动员的集团</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108465492"/>
      </p:ext>
    </p:extLst>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中国共产党是一个有着高度组织和动员能力的政党。</a:t>
            </a:r>
          </a:p>
          <a:p>
            <a:r>
              <a:rPr lang="zh-CN" altLang="en-US" b="1" dirty="0" smtClean="0">
                <a:latin typeface="仿宋" panose="02010609060101010101" pitchFamily="49" charset="-122"/>
                <a:ea typeface="仿宋" panose="02010609060101010101" pitchFamily="49" charset="-122"/>
              </a:rPr>
              <a:t>组织和动员水平</a:t>
            </a:r>
            <a:endParaRPr lang="en-US" altLang="zh-CN" b="1"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世代</a:t>
            </a:r>
            <a:r>
              <a:rPr lang="zh-CN" altLang="en-US" dirty="0">
                <a:latin typeface="仿宋" panose="02010609060101010101" pitchFamily="49" charset="-122"/>
                <a:ea typeface="仿宋" panose="02010609060101010101" pitchFamily="49" charset="-122"/>
              </a:rPr>
              <a:t>性：根据组织的世代性寿命来衡量，中国共产党领导人的代间转移已经多次和平实现，在党的第一代领袖之后，新一代的领导人已经成功实现了领导。</a:t>
            </a:r>
          </a:p>
          <a:p>
            <a:r>
              <a:rPr lang="zh-CN" altLang="en-US" dirty="0">
                <a:latin typeface="仿宋" panose="02010609060101010101" pitchFamily="49" charset="-122"/>
                <a:ea typeface="仿宋" panose="02010609060101010101" pitchFamily="49" charset="-122"/>
              </a:rPr>
              <a:t>功能：是一个可以历经主要功能的变更而能应付自如的政党。中国共产党是“革命党”出身，在</a:t>
            </a:r>
            <a:r>
              <a:rPr lang="en-US" altLang="zh-CN" dirty="0">
                <a:latin typeface="仿宋" panose="02010609060101010101" pitchFamily="49" charset="-122"/>
                <a:ea typeface="仿宋" panose="02010609060101010101" pitchFamily="49" charset="-122"/>
              </a:rPr>
              <a:t>1949</a:t>
            </a:r>
            <a:r>
              <a:rPr lang="zh-CN" altLang="en-US" dirty="0">
                <a:latin typeface="仿宋" panose="02010609060101010101" pitchFamily="49" charset="-122"/>
                <a:ea typeface="仿宋" panose="02010609060101010101" pitchFamily="49" charset="-122"/>
              </a:rPr>
              <a:t>年之前，其主要的职能是组织革命战争。这一任务的实现程度以及组织水平，恐怕没有人，包括对手可以置疑。在</a:t>
            </a:r>
            <a:r>
              <a:rPr lang="en-US" altLang="zh-CN" dirty="0">
                <a:latin typeface="仿宋" panose="02010609060101010101" pitchFamily="49" charset="-122"/>
                <a:ea typeface="仿宋" panose="02010609060101010101" pitchFamily="49" charset="-122"/>
              </a:rPr>
              <a:t>1949</a:t>
            </a:r>
            <a:r>
              <a:rPr lang="zh-CN" altLang="en-US" dirty="0">
                <a:latin typeface="仿宋" panose="02010609060101010101" pitchFamily="49" charset="-122"/>
                <a:ea typeface="仿宋" panose="02010609060101010101" pitchFamily="49" charset="-122"/>
              </a:rPr>
              <a:t>年之后，成为“执政党”，其主要的职能是组织现代化建设，</a:t>
            </a:r>
            <a:r>
              <a:rPr lang="en-US" altLang="zh-CN" dirty="0">
                <a:latin typeface="仿宋" panose="02010609060101010101" pitchFamily="49" charset="-122"/>
                <a:ea typeface="仿宋" panose="02010609060101010101" pitchFamily="49" charset="-122"/>
              </a:rPr>
              <a:t>1978</a:t>
            </a:r>
            <a:r>
              <a:rPr lang="zh-CN" altLang="en-US" dirty="0">
                <a:latin typeface="仿宋" panose="02010609060101010101" pitchFamily="49" charset="-122"/>
                <a:ea typeface="仿宋" panose="02010609060101010101" pitchFamily="49" charset="-122"/>
              </a:rPr>
              <a:t>年之前，使用计划经济模式，</a:t>
            </a:r>
            <a:r>
              <a:rPr lang="en-US" altLang="zh-CN" dirty="0">
                <a:latin typeface="仿宋" panose="02010609060101010101" pitchFamily="49" charset="-122"/>
                <a:ea typeface="仿宋" panose="02010609060101010101" pitchFamily="49" charset="-122"/>
              </a:rPr>
              <a:t>1978</a:t>
            </a:r>
            <a:r>
              <a:rPr lang="zh-CN" altLang="en-US" dirty="0">
                <a:latin typeface="仿宋" panose="02010609060101010101" pitchFamily="49" charset="-122"/>
                <a:ea typeface="仿宋" panose="02010609060101010101" pitchFamily="49" charset="-122"/>
              </a:rPr>
              <a:t>年之后，又转型到市场经济模式。这是十分巨大的变化，然而中国共产党成功地顺应了变化，应对了挑战。</a:t>
            </a:r>
          </a:p>
          <a:p>
            <a:endParaRPr lang="zh-CN" altLang="en-US" dirty="0"/>
          </a:p>
        </p:txBody>
      </p:sp>
    </p:spTree>
    <p:extLst>
      <p:ext uri="{BB962C8B-B14F-4D97-AF65-F5344CB8AC3E}">
        <p14:creationId xmlns:p14="http://schemas.microsoft.com/office/powerpoint/2010/main" val="2081358083"/>
      </p:ext>
    </p:extLst>
  </p:cSld>
  <p:clrMapOvr>
    <a:masterClrMapping/>
  </p:clrMapOvr>
  <p:transition>
    <p:fad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latin typeface="仿宋" panose="02010609060101010101" pitchFamily="49" charset="-122"/>
                <a:ea typeface="仿宋" panose="02010609060101010101" pitchFamily="49" charset="-122"/>
              </a:rPr>
              <a:t>复杂性：复杂性</a:t>
            </a:r>
            <a:r>
              <a:rPr lang="zh-CN" altLang="en-US" dirty="0">
                <a:latin typeface="仿宋" panose="02010609060101010101" pitchFamily="49" charset="-122"/>
                <a:ea typeface="仿宋" panose="02010609060101010101" pitchFamily="49" charset="-122"/>
              </a:rPr>
              <a:t>的意义包括层次上或功能上的次级单位之增多，以及各类各型单位的结构分化，换言之组织分支单位的多元性及具有多项目标的组织是属于复杂性的组织。复杂性使组织可获得及维系其成员的忠诚，并由此产生稳定性。因此组织越复杂，其制度化层次也越高</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r>
              <a:rPr lang="zh-CN" altLang="en-US" b="1" dirty="0" smtClean="0">
                <a:latin typeface="仿宋" panose="02010609060101010101" pitchFamily="49" charset="-122"/>
                <a:ea typeface="仿宋" panose="02010609060101010101" pitchFamily="49" charset="-122"/>
              </a:rPr>
              <a:t>党自身组织系统</a:t>
            </a:r>
            <a:r>
              <a:rPr lang="zh-CN" altLang="en-US" dirty="0" smtClean="0">
                <a:latin typeface="仿宋" panose="02010609060101010101" pitchFamily="49" charset="-122"/>
                <a:ea typeface="仿宋" panose="02010609060101010101" pitchFamily="49" charset="-122"/>
              </a:rPr>
              <a:t>。从中央到地方的各级党委。</a:t>
            </a:r>
            <a:endParaRPr lang="en-US" altLang="zh-CN" dirty="0" smtClean="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a:p>
            <a:endParaRPr lang="en-US" altLang="zh-CN" dirty="0">
              <a:latin typeface="仿宋" panose="02010609060101010101" pitchFamily="49" charset="-122"/>
              <a:ea typeface="仿宋" panose="02010609060101010101" pitchFamily="49" charset="-122"/>
            </a:endParaRPr>
          </a:p>
          <a:p>
            <a:endParaRPr lang="zh-CN" altLang="en-US" dirty="0"/>
          </a:p>
        </p:txBody>
      </p:sp>
    </p:spTree>
    <p:extLst>
      <p:ext uri="{BB962C8B-B14F-4D97-AF65-F5344CB8AC3E}">
        <p14:creationId xmlns:p14="http://schemas.microsoft.com/office/powerpoint/2010/main" val="2669737074"/>
      </p:ext>
    </p:extLst>
  </p:cSld>
  <p:clrMapOvr>
    <a:masterClrMapping/>
  </p:clrMapOvr>
  <p:transition>
    <p:fad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r>
            <a:br>
              <a:rPr lang="zh-CN" altLang="en-US" dirty="0"/>
            </a:br>
            <a:r>
              <a:rPr lang="zh-CN" altLang="en-US" dirty="0" smtClean="0"/>
              <a:t>中国共产党中央机构</a:t>
            </a:r>
            <a:r>
              <a:rPr lang="zh-CN" altLang="en-US" dirty="0"/>
              <a:t/>
            </a:r>
            <a:br>
              <a:rPr lang="zh-CN" altLang="en-US" dirty="0"/>
            </a:br>
            <a:endParaRPr lang="zh-CN" alt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5252" y="1447800"/>
            <a:ext cx="6773495"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7889775"/>
      </p:ext>
    </p:extLst>
  </p:cSld>
  <p:clrMapOvr>
    <a:masterClrMapping/>
  </p:clrMapOvr>
  <p:transition>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a:latin typeface="仿宋" panose="02010609060101010101" pitchFamily="49" charset="-122"/>
                <a:ea typeface="仿宋" panose="02010609060101010101" pitchFamily="49" charset="-122"/>
              </a:rPr>
              <a:t>国家组织系统</a:t>
            </a:r>
            <a:r>
              <a:rPr lang="zh-CN" altLang="en-US" dirty="0">
                <a:latin typeface="仿宋" panose="02010609060101010101" pitchFamily="49" charset="-122"/>
                <a:ea typeface="仿宋" panose="02010609060101010101" pitchFamily="49" charset="-122"/>
              </a:rPr>
              <a:t>。</a:t>
            </a:r>
          </a:p>
          <a:p>
            <a:r>
              <a:rPr lang="zh-CN" altLang="en-US" dirty="0">
                <a:latin typeface="仿宋" panose="02010609060101010101" pitchFamily="49" charset="-122"/>
                <a:ea typeface="仿宋" panose="02010609060101010101" pitchFamily="49" charset="-122"/>
              </a:rPr>
              <a:t>人事的管道上，党和政府是相通的，角色重叠；在政府机构内建立党组，通过党员直接掌握国家权力来实现党的领导。</a:t>
            </a:r>
          </a:p>
          <a:p>
            <a:endParaRPr lang="zh-CN" altLang="en-US" dirty="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党组</a:t>
            </a:r>
            <a:r>
              <a:rPr lang="en-US" altLang="zh-CN" dirty="0">
                <a:latin typeface="仿宋" panose="02010609060101010101" pitchFamily="49" charset="-122"/>
                <a:ea typeface="仿宋" panose="02010609060101010101" pitchFamily="49" charset="-122"/>
              </a:rPr>
              <a:t>——</a:t>
            </a:r>
          </a:p>
          <a:p>
            <a:r>
              <a:rPr lang="zh-CN" altLang="en-US" dirty="0">
                <a:latin typeface="仿宋" panose="02010609060101010101" pitchFamily="49" charset="-122"/>
                <a:ea typeface="仿宋" panose="02010609060101010101" pitchFamily="49" charset="-122"/>
              </a:rPr>
              <a:t>现行党章规定，在中央和地方国家机关、人民团体、经济组织、文化组织和其他非党组织的领导机关中成立党组，由该领导机关中担任负责工作的党员组成。党组的成员不是由党员代表大会选举产生，而是由批准党组成立的党的委员会指定，并服从它的领导 。 </a:t>
            </a: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3202273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4337"/>
          <p:cNvSpPr>
            <a:spLocks noGrp="1"/>
          </p:cNvSpPr>
          <p:nvPr>
            <p:ph type="title"/>
          </p:nvPr>
        </p:nvSpPr>
        <p:spPr/>
        <p:txBody>
          <a:bodyPr anchor="ctr"/>
          <a:lstStyle/>
          <a:p>
            <a:endParaRPr lang="zh-CN" altLang="en-US"/>
          </a:p>
        </p:txBody>
      </p:sp>
      <p:sp>
        <p:nvSpPr>
          <p:cNvPr id="14338" name="文本占位符 14338"/>
          <p:cNvSpPr>
            <a:spLocks noGrp="1"/>
          </p:cNvSpPr>
          <p:nvPr>
            <p:ph idx="1"/>
          </p:nvPr>
        </p:nvSpPr>
        <p:spPr/>
        <p:txBody>
          <a:bodyPr anchor="t"/>
          <a:lstStyle/>
          <a:p>
            <a:r>
              <a:rPr lang="en-US" altLang="zh-CN" sz="2400" dirty="0">
                <a:latin typeface="仿宋" panose="02010609060101010101" charset="-122"/>
                <a:ea typeface="仿宋" panose="02010609060101010101" charset="-122"/>
                <a:sym typeface="微软雅黑" panose="020B0503020204020204" charset="-122"/>
              </a:rPr>
              <a:t>4</a:t>
            </a:r>
            <a:r>
              <a:rPr lang="zh-CN" altLang="en-US" sz="2400" dirty="0">
                <a:latin typeface="仿宋" panose="02010609060101010101" charset="-122"/>
                <a:ea typeface="仿宋" panose="02010609060101010101" charset="-122"/>
                <a:sym typeface="微软雅黑" panose="020B0503020204020204" charset="-122"/>
              </a:rPr>
              <a:t>、新加坡、香港、台湾、韩国工业化的成功效应。</a:t>
            </a:r>
          </a:p>
          <a:p>
            <a:r>
              <a:rPr lang="zh-CN" altLang="en-US" sz="2400" dirty="0">
                <a:latin typeface="仿宋" panose="02010609060101010101" charset="-122"/>
                <a:ea typeface="仿宋" panose="02010609060101010101" charset="-122"/>
                <a:sym typeface="微软雅黑" panose="020B0503020204020204" charset="-122"/>
              </a:rPr>
              <a:t>儒家传统视为东亚奇迹的促进因素。是一种新的经济现代化模式即儒教资本主义。</a:t>
            </a:r>
          </a:p>
          <a:p>
            <a:r>
              <a:rPr lang="zh-CN" altLang="en-US" sz="2400" dirty="0">
                <a:latin typeface="仿宋" panose="02010609060101010101" charset="-122"/>
                <a:ea typeface="仿宋" panose="02010609060101010101" charset="-122"/>
                <a:sym typeface="微软雅黑" panose="020B0503020204020204" charset="-122"/>
              </a:rPr>
              <a:t>现代化的西方模式，动力来源于西方文化的一些价值，个人主义，自由民主，这些价值在行为和制度层面上的渗透和实施，形成了一个允许个人的想象力和创新力可以充分发挥的社会环境。于是有了观念、方法和科技的不断发明和发现，有了富于冒险和开拓精神的企业家的创新促成的经济繁荣。西方模式的特点，是自由民主推动了经济的现代化。</a:t>
            </a:r>
          </a:p>
          <a:p>
            <a:r>
              <a:rPr lang="zh-CN" altLang="en-US" sz="2400" dirty="0">
                <a:latin typeface="仿宋" panose="02010609060101010101" charset="-122"/>
                <a:ea typeface="仿宋" panose="02010609060101010101" charset="-122"/>
                <a:sym typeface="微软雅黑" panose="020B0503020204020204" charset="-122"/>
              </a:rPr>
              <a:t>从东亚模式发现，传统文化的一些价值没有必然地阻碍现代化，反而帮助了东亚社会有效地利用和改进西方资本主义的方法。</a:t>
            </a:r>
          </a:p>
        </p:txBody>
      </p:sp>
    </p:spTree>
  </p:cSld>
  <p:clrMapOvr>
    <a:masterClrMapping/>
  </p:clrMapOvr>
  <p:transitio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692696"/>
            <a:ext cx="7200800"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3861825"/>
      </p:ext>
    </p:extLst>
  </p:cSld>
  <p:clrMapOvr>
    <a:masterClrMapping/>
  </p:clrMapOvr>
  <p:transition>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latin typeface="仿宋" panose="02010609060101010101" pitchFamily="49" charset="-122"/>
                <a:ea typeface="仿宋" panose="02010609060101010101" pitchFamily="49" charset="-122"/>
              </a:rPr>
              <a:t>社会组织系统</a:t>
            </a:r>
            <a:r>
              <a:rPr lang="zh-CN" altLang="en-US" dirty="0" smtClean="0">
                <a:latin typeface="仿宋" panose="02010609060101010101" pitchFamily="49" charset="-122"/>
                <a:ea typeface="仿宋" panose="02010609060101010101" pitchFamily="49" charset="-122"/>
              </a:rPr>
              <a:t>（群众组织）。</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社会团体、企业、农村、学校、医院成立党的基层组织。</a:t>
            </a:r>
            <a:r>
              <a:rPr lang="en-US" altLang="zh-CN" dirty="0" smtClean="0">
                <a:latin typeface="仿宋" panose="02010609060101010101" pitchFamily="49" charset="-122"/>
                <a:ea typeface="仿宋" panose="02010609060101010101" pitchFamily="49" charset="-122"/>
              </a:rPr>
              <a:t>2010</a:t>
            </a:r>
            <a:r>
              <a:rPr lang="zh-CN" altLang="en-US" dirty="0" smtClean="0">
                <a:latin typeface="仿宋" panose="02010609060101010101" pitchFamily="49" charset="-122"/>
                <a:ea typeface="仿宋" panose="02010609060101010101" pitchFamily="49" charset="-122"/>
              </a:rPr>
              <a:t>年底的统计数量是</a:t>
            </a:r>
            <a:r>
              <a:rPr lang="en-US" altLang="zh-CN" dirty="0" smtClean="0">
                <a:latin typeface="仿宋" panose="02010609060101010101" pitchFamily="49" charset="-122"/>
                <a:ea typeface="仿宋" panose="02010609060101010101" pitchFamily="49" charset="-122"/>
              </a:rPr>
              <a:t>389.2</a:t>
            </a:r>
            <a:r>
              <a:rPr lang="zh-CN" altLang="en-US" dirty="0" smtClean="0">
                <a:latin typeface="仿宋" panose="02010609060101010101" pitchFamily="49" charset="-122"/>
                <a:ea typeface="仿宋" panose="02010609060101010101" pitchFamily="49" charset="-122"/>
              </a:rPr>
              <a:t>万个。</a:t>
            </a:r>
            <a:endParaRPr lang="en-US" altLang="zh-CN" dirty="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这种组织系统</a:t>
            </a:r>
            <a:r>
              <a:rPr lang="zh-CN" altLang="en-US" dirty="0">
                <a:latin typeface="仿宋" panose="02010609060101010101" pitchFamily="49" charset="-122"/>
                <a:ea typeface="仿宋" panose="02010609060101010101" pitchFamily="49" charset="-122"/>
              </a:rPr>
              <a:t>，它为执政提供了具备体制性质的组织结构， 这个组织结构应当是履行两种职能：一是执行政策；二是动员支持。</a:t>
            </a:r>
          </a:p>
          <a:p>
            <a:endParaRPr lang="zh-CN" altLang="en-US" dirty="0"/>
          </a:p>
        </p:txBody>
      </p:sp>
    </p:spTree>
    <p:extLst>
      <p:ext uri="{BB962C8B-B14F-4D97-AF65-F5344CB8AC3E}">
        <p14:creationId xmlns:p14="http://schemas.microsoft.com/office/powerpoint/2010/main" val="3504979628"/>
      </p:ext>
    </p:extLst>
  </p:cSld>
  <p:clrMapOvr>
    <a:masterClrMapping/>
  </p:clrMapOvr>
  <p:transition>
    <p:fad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latin typeface="仿宋" panose="02010609060101010101" pitchFamily="49" charset="-122"/>
                <a:ea typeface="仿宋" panose="02010609060101010101" pitchFamily="49" charset="-122"/>
              </a:rPr>
              <a:t>组织和动员方式：</a:t>
            </a:r>
            <a:endParaRPr lang="zh-CN" altLang="en-US" dirty="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组织</a:t>
            </a:r>
            <a:r>
              <a:rPr lang="zh-CN" altLang="en-US" dirty="0">
                <a:latin typeface="仿宋" panose="02010609060101010101" pitchFamily="49" charset="-122"/>
                <a:ea typeface="仿宋" panose="02010609060101010101" pitchFamily="49" charset="-122"/>
              </a:rPr>
              <a:t>整合</a:t>
            </a:r>
          </a:p>
          <a:p>
            <a:r>
              <a:rPr lang="zh-CN" altLang="en-US" dirty="0" smtClean="0">
                <a:latin typeface="仿宋" panose="02010609060101010101" pitchFamily="49" charset="-122"/>
                <a:ea typeface="仿宋" panose="02010609060101010101" pitchFamily="49" charset="-122"/>
              </a:rPr>
              <a:t>将</a:t>
            </a:r>
            <a:r>
              <a:rPr lang="zh-CN" altLang="en-US" dirty="0">
                <a:latin typeface="仿宋" panose="02010609060101010101" pitchFamily="49" charset="-122"/>
                <a:ea typeface="仿宋" panose="02010609060101010101" pitchFamily="49" charset="-122"/>
              </a:rPr>
              <a:t>中国共产党的组织网络繁殖增生，并且在各种组织中确立其领导地位，如此将几乎所有的社会成员纳入到国家管理之中。</a:t>
            </a:r>
          </a:p>
          <a:p>
            <a:r>
              <a:rPr lang="zh-CN" altLang="en-US" dirty="0" smtClean="0">
                <a:latin typeface="仿宋" panose="02010609060101010101" pitchFamily="49" charset="-122"/>
                <a:ea typeface="仿宋" panose="02010609060101010101" pitchFamily="49" charset="-122"/>
              </a:rPr>
              <a:t>价值</a:t>
            </a:r>
            <a:r>
              <a:rPr lang="zh-CN" altLang="en-US" dirty="0">
                <a:latin typeface="仿宋" panose="02010609060101010101" pitchFamily="49" charset="-122"/>
                <a:ea typeface="仿宋" panose="02010609060101010101" pitchFamily="49" charset="-122"/>
              </a:rPr>
              <a:t>整合</a:t>
            </a:r>
          </a:p>
          <a:p>
            <a:r>
              <a:rPr lang="zh-CN" altLang="en-US" dirty="0" smtClean="0">
                <a:latin typeface="仿宋" panose="02010609060101010101" pitchFamily="49" charset="-122"/>
                <a:ea typeface="仿宋" panose="02010609060101010101" pitchFamily="49" charset="-122"/>
              </a:rPr>
              <a:t>是</a:t>
            </a:r>
            <a:r>
              <a:rPr lang="zh-CN" altLang="en-US" dirty="0">
                <a:latin typeface="仿宋" panose="02010609060101010101" pitchFamily="49" charset="-122"/>
                <a:ea typeface="仿宋" panose="02010609060101010101" pitchFamily="49" charset="-122"/>
              </a:rPr>
              <a:t>合法性</a:t>
            </a:r>
            <a:r>
              <a:rPr lang="zh-CN" altLang="en-US" dirty="0" smtClean="0">
                <a:latin typeface="仿宋" panose="02010609060101010101" pitchFamily="49" charset="-122"/>
                <a:ea typeface="仿宋" panose="02010609060101010101" pitchFamily="49" charset="-122"/>
              </a:rPr>
              <a:t>观念</a:t>
            </a:r>
            <a:r>
              <a:rPr lang="zh-CN" altLang="en-US" dirty="0">
                <a:latin typeface="仿宋" panose="02010609060101010101" pitchFamily="49" charset="-122"/>
                <a:ea typeface="仿宋" panose="02010609060101010101" pitchFamily="49" charset="-122"/>
              </a:rPr>
              <a:t>的重建过程</a:t>
            </a:r>
            <a:r>
              <a:rPr lang="zh-CN" altLang="en-US" dirty="0" smtClean="0">
                <a:latin typeface="仿宋" panose="02010609060101010101" pitchFamily="49" charset="-122"/>
                <a:ea typeface="仿宋" panose="02010609060101010101" pitchFamily="49" charset="-122"/>
              </a:rPr>
              <a:t>。国家</a:t>
            </a:r>
            <a:r>
              <a:rPr lang="zh-CN" altLang="en-US" dirty="0">
                <a:latin typeface="仿宋" panose="02010609060101010101" pitchFamily="49" charset="-122"/>
                <a:ea typeface="仿宋" panose="02010609060101010101" pitchFamily="49" charset="-122"/>
              </a:rPr>
              <a:t>要把社会重新整合必须依赖于一种有效的的文化象征资源和规范。</a:t>
            </a:r>
          </a:p>
          <a:p>
            <a:endParaRPr lang="zh-CN" altLang="en-US" dirty="0"/>
          </a:p>
        </p:txBody>
      </p:sp>
    </p:spTree>
    <p:extLst>
      <p:ext uri="{BB962C8B-B14F-4D97-AF65-F5344CB8AC3E}">
        <p14:creationId xmlns:p14="http://schemas.microsoft.com/office/powerpoint/2010/main" val="1239037364"/>
      </p:ext>
    </p:extLst>
  </p:cSld>
  <p:clrMapOvr>
    <a:masterClrMapping/>
  </p:clrMapOvr>
  <p:transition>
    <p:fad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标题 1"/>
          <p:cNvSpPr>
            <a:spLocks noGrp="1"/>
          </p:cNvSpPr>
          <p:nvPr>
            <p:ph type="title"/>
          </p:nvPr>
        </p:nvSpPr>
        <p:spPr/>
        <p:txBody>
          <a:bodyPr anchor="ctr"/>
          <a:lstStyle/>
          <a:p>
            <a:endParaRPr lang="zh-CN" altLang="en-US"/>
          </a:p>
        </p:txBody>
      </p:sp>
      <p:sp>
        <p:nvSpPr>
          <p:cNvPr id="226306" name="内容占位符 2"/>
          <p:cNvSpPr>
            <a:spLocks noGrp="1"/>
          </p:cNvSpPr>
          <p:nvPr>
            <p:ph idx="1"/>
          </p:nvPr>
        </p:nvSpPr>
        <p:spPr/>
        <p:txBody>
          <a:bodyPr anchor="t"/>
          <a:lstStyle/>
          <a:p>
            <a:r>
              <a:rPr lang="zh-CN" altLang="en-US" sz="2400" b="1" dirty="0">
                <a:latin typeface="仿宋" panose="02010609060101010101" charset="-122"/>
                <a:ea typeface="仿宋" panose="02010609060101010101" charset="-122"/>
                <a:sym typeface="+mn-ea"/>
              </a:rPr>
              <a:t>概念</a:t>
            </a:r>
            <a:r>
              <a:rPr lang="zh-CN" altLang="en-US" sz="2400" b="1" dirty="0">
                <a:latin typeface="仿宋" panose="02010609060101010101" charset="-122"/>
                <a:ea typeface="仿宋" panose="02010609060101010101" charset="-122"/>
              </a:rPr>
              <a:t>归纳</a:t>
            </a:r>
          </a:p>
          <a:p>
            <a:endParaRPr lang="zh-CN" altLang="en-US" sz="2400" b="1" dirty="0">
              <a:latin typeface="仿宋" panose="02010609060101010101" charset="-122"/>
              <a:ea typeface="仿宋" panose="02010609060101010101" charset="-122"/>
            </a:endParaRPr>
          </a:p>
          <a:p>
            <a:r>
              <a:rPr lang="zh-CN" altLang="en-US" sz="2400" dirty="0">
                <a:latin typeface="仿宋" panose="02010609060101010101" charset="-122"/>
                <a:ea typeface="仿宋" panose="02010609060101010101" charset="-122"/>
                <a:sym typeface="+mn-ea"/>
              </a:rPr>
              <a:t>党的领导、中国共产党全国代表大会、中共中央委员会、中共中央政治局、中共中央政治局常务委员会、党组</a:t>
            </a:r>
          </a:p>
          <a:p>
            <a:endParaRPr lang="zh-CN" altLang="en-US" sz="2400" b="1" dirty="0">
              <a:latin typeface="仿宋" panose="02010609060101010101" charset="-122"/>
              <a:ea typeface="仿宋" panose="02010609060101010101" charset="-122"/>
            </a:endParaRPr>
          </a:p>
        </p:txBody>
      </p:sp>
    </p:spTree>
  </p:cSld>
  <p:clrMapOvr>
    <a:masterClrMapping/>
  </p:clrMapOvr>
  <p:transition>
    <p:fad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charset="-122"/>
                <a:ea typeface="仿宋" panose="02010609060101010101" charset="-122"/>
                <a:sym typeface="+mn-ea"/>
              </a:rPr>
              <a:t>第十二讲作业题</a:t>
            </a:r>
          </a:p>
          <a:p>
            <a:r>
              <a:rPr lang="en-US" altLang="zh-CN" dirty="0">
                <a:latin typeface="仿宋" panose="02010609060101010101" charset="-122"/>
                <a:ea typeface="仿宋" panose="02010609060101010101" charset="-122"/>
                <a:sym typeface="+mn-ea"/>
              </a:rPr>
              <a:t>1</a:t>
            </a:r>
            <a:r>
              <a:rPr lang="zh-CN" altLang="en-US" dirty="0">
                <a:latin typeface="仿宋" panose="02010609060101010101" charset="-122"/>
                <a:ea typeface="仿宋" panose="02010609060101010101" charset="-122"/>
                <a:sym typeface="+mn-ea"/>
              </a:rPr>
              <a:t>、中国共产党领导的历史必然性、合理性？ </a:t>
            </a:r>
          </a:p>
          <a:p>
            <a:r>
              <a:rPr lang="en-US" altLang="zh-CN" dirty="0">
                <a:latin typeface="仿宋" panose="02010609060101010101" charset="-122"/>
                <a:ea typeface="仿宋" panose="02010609060101010101" charset="-122"/>
                <a:sym typeface="+mn-ea"/>
              </a:rPr>
              <a:t>2</a:t>
            </a:r>
            <a:r>
              <a:rPr lang="zh-CN" altLang="en-US" dirty="0">
                <a:latin typeface="仿宋" panose="02010609060101010101" charset="-122"/>
                <a:ea typeface="仿宋" panose="02010609060101010101" charset="-122"/>
                <a:sym typeface="+mn-ea"/>
              </a:rPr>
              <a:t>、中国共产党为什么确能统治、确能提供有效的权威？</a:t>
            </a:r>
          </a:p>
          <a:p>
            <a:endParaRPr lang="zh-CN" altLang="en-US" dirty="0"/>
          </a:p>
        </p:txBody>
      </p:sp>
    </p:spTree>
  </p:cSld>
  <p:clrMapOvr>
    <a:masterClrMapping/>
  </p:clrMapOvr>
  <p:transition>
    <p:fad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1800" dirty="0">
                <a:latin typeface="仿宋" panose="02010609060101010101" charset="-122"/>
                <a:ea typeface="仿宋" panose="02010609060101010101" charset="-122"/>
              </a:rPr>
              <a:t>请预习下列题目，其要点请参考本课件，每个题目请准备不少于800字的回答</a:t>
            </a:r>
          </a:p>
          <a:p>
            <a:r>
              <a:rPr lang="zh-CN" altLang="en-US" sz="1600" dirty="0">
                <a:latin typeface="仿宋" panose="02010609060101010101" charset="-122"/>
                <a:ea typeface="仿宋" panose="02010609060101010101" charset="-122"/>
              </a:rPr>
              <a:t>1、</a:t>
            </a:r>
            <a:r>
              <a:rPr lang="zh-CN" altLang="en-US" sz="1600" dirty="0">
                <a:latin typeface="仿宋" panose="02010609060101010101" charset="-122"/>
                <a:ea typeface="仿宋" panose="02010609060101010101" charset="-122"/>
                <a:sym typeface="+mn-ea"/>
              </a:rPr>
              <a:t>新民主主义革命理论“新”在何处？</a:t>
            </a:r>
            <a:endParaRPr lang="zh-CN" altLang="en-US" sz="1600" dirty="0">
              <a:latin typeface="仿宋" panose="02010609060101010101" charset="-122"/>
              <a:ea typeface="仿宋" panose="02010609060101010101" charset="-122"/>
            </a:endParaRPr>
          </a:p>
          <a:p>
            <a:r>
              <a:rPr lang="en-US" altLang="zh-CN" sz="1600" dirty="0">
                <a:latin typeface="仿宋" panose="02010609060101010101" charset="-122"/>
                <a:ea typeface="仿宋" panose="02010609060101010101" charset="-122"/>
              </a:rPr>
              <a:t>2</a:t>
            </a:r>
            <a:r>
              <a:rPr lang="zh-CN" altLang="en-US" sz="1600" dirty="0">
                <a:latin typeface="仿宋" panose="02010609060101010101" charset="-122"/>
                <a:ea typeface="仿宋" panose="02010609060101010101" charset="-122"/>
              </a:rPr>
              <a:t>、新民主主义革命成功的实现途径？</a:t>
            </a:r>
          </a:p>
          <a:p>
            <a:r>
              <a:rPr lang="en-US" altLang="zh-CN" sz="1600" dirty="0">
                <a:latin typeface="仿宋" panose="02010609060101010101" charset="-122"/>
                <a:ea typeface="仿宋" panose="02010609060101010101" charset="-122"/>
              </a:rPr>
              <a:t>3</a:t>
            </a:r>
            <a:r>
              <a:rPr lang="zh-CN" altLang="en-US" sz="1600" dirty="0">
                <a:latin typeface="仿宋" panose="02010609060101010101" charset="-122"/>
                <a:ea typeface="仿宋" panose="02010609060101010101" charset="-122"/>
              </a:rPr>
              <a:t>、50年代中国为什么模仿苏联模式形成计划经济模式？</a:t>
            </a:r>
          </a:p>
          <a:p>
            <a:r>
              <a:rPr lang="en-US" altLang="zh-CN" sz="1600" dirty="0">
                <a:latin typeface="仿宋" panose="02010609060101010101" charset="-122"/>
                <a:ea typeface="仿宋" panose="02010609060101010101" charset="-122"/>
              </a:rPr>
              <a:t>4</a:t>
            </a:r>
            <a:r>
              <a:rPr lang="zh-CN" altLang="en-US" sz="1600" dirty="0">
                <a:latin typeface="仿宋" panose="02010609060101010101" charset="-122"/>
                <a:ea typeface="仿宋" panose="02010609060101010101" charset="-122"/>
              </a:rPr>
              <a:t>、毛泽东时代重工业优先发展的赶超战略之评价？</a:t>
            </a:r>
          </a:p>
          <a:p>
            <a:r>
              <a:rPr lang="en-US" altLang="zh-CN" sz="1600" dirty="0">
                <a:latin typeface="仿宋" panose="02010609060101010101" charset="-122"/>
                <a:ea typeface="仿宋" panose="02010609060101010101" charset="-122"/>
              </a:rPr>
              <a:t>5</a:t>
            </a:r>
            <a:r>
              <a:rPr lang="zh-CN" altLang="en-US" sz="1600" dirty="0">
                <a:latin typeface="仿宋" panose="02010609060101010101" charset="-122"/>
                <a:ea typeface="仿宋" panose="02010609060101010101" charset="-122"/>
              </a:rPr>
              <a:t>、毛泽东是如何批判苏联计划经济模式的</a:t>
            </a:r>
            <a:r>
              <a:rPr lang="zh-CN" altLang="en-US" sz="1600" dirty="0" smtClean="0">
                <a:latin typeface="仿宋" panose="02010609060101010101" charset="-122"/>
                <a:ea typeface="仿宋" panose="02010609060101010101" charset="-122"/>
              </a:rPr>
              <a:t>？改革开放</a:t>
            </a:r>
            <a:r>
              <a:rPr lang="zh-CN" altLang="en-US" sz="1600" dirty="0">
                <a:latin typeface="仿宋" panose="02010609060101010101" charset="-122"/>
                <a:ea typeface="仿宋" panose="02010609060101010101" charset="-122"/>
              </a:rPr>
              <a:t>时代是如何批判苏联计划经济模式的</a:t>
            </a:r>
            <a:r>
              <a:rPr lang="zh-CN" altLang="en-US" sz="1600" dirty="0" smtClean="0">
                <a:latin typeface="仿宋" panose="02010609060101010101" charset="-122"/>
                <a:ea typeface="仿宋" panose="02010609060101010101" charset="-122"/>
              </a:rPr>
              <a:t>？</a:t>
            </a:r>
            <a:endParaRPr lang="zh-CN" altLang="en-US" sz="1600" dirty="0">
              <a:latin typeface="仿宋" panose="02010609060101010101" charset="-122"/>
              <a:ea typeface="仿宋" panose="02010609060101010101" charset="-122"/>
            </a:endParaRPr>
          </a:p>
          <a:p>
            <a:r>
              <a:rPr lang="en-US" altLang="zh-CN" sz="1600" dirty="0">
                <a:latin typeface="仿宋" panose="02010609060101010101" charset="-122"/>
                <a:ea typeface="仿宋" panose="02010609060101010101" charset="-122"/>
              </a:rPr>
              <a:t>6</a:t>
            </a:r>
            <a:r>
              <a:rPr lang="zh-CN" altLang="en-US" sz="1600" dirty="0">
                <a:latin typeface="仿宋" panose="02010609060101010101" charset="-122"/>
                <a:ea typeface="仿宋" panose="02010609060101010101" charset="-122"/>
              </a:rPr>
              <a:t>、毛泽东时代大跃进式的经济发展模式之评价？</a:t>
            </a:r>
          </a:p>
          <a:p>
            <a:r>
              <a:rPr lang="en-US" altLang="zh-CN" sz="1600" dirty="0">
                <a:latin typeface="仿宋" panose="02010609060101010101" charset="-122"/>
                <a:ea typeface="仿宋" panose="02010609060101010101" charset="-122"/>
              </a:rPr>
              <a:t>7</a:t>
            </a:r>
            <a:r>
              <a:rPr lang="zh-CN" altLang="en-US" sz="1600" dirty="0">
                <a:latin typeface="仿宋" panose="02010609060101010101" charset="-122"/>
                <a:ea typeface="仿宋" panose="02010609060101010101" charset="-122"/>
              </a:rPr>
              <a:t>、从文革之后的历史看，是邓小平改变了中国。请从邓小平理论解释其原因？</a:t>
            </a:r>
          </a:p>
          <a:p>
            <a:r>
              <a:rPr lang="en-US" altLang="zh-CN" sz="1600" dirty="0">
                <a:latin typeface="仿宋" panose="02010609060101010101" charset="-122"/>
                <a:ea typeface="仿宋" panose="02010609060101010101" charset="-122"/>
              </a:rPr>
              <a:t>8</a:t>
            </a:r>
            <a:r>
              <a:rPr lang="zh-CN" altLang="en-US" sz="1600" dirty="0">
                <a:latin typeface="仿宋" panose="02010609060101010101" charset="-122"/>
                <a:ea typeface="仿宋" panose="02010609060101010101" charset="-122"/>
              </a:rPr>
              <a:t>、</a:t>
            </a:r>
            <a:r>
              <a:rPr lang="zh-CN" altLang="en-US" sz="1600" dirty="0">
                <a:latin typeface="仿宋" panose="02010609060101010101" charset="-122"/>
                <a:ea typeface="仿宋" panose="02010609060101010101" charset="-122"/>
                <a:sym typeface="+mn-ea"/>
              </a:rPr>
              <a:t>马克思是如何解释和批判资本主义的？</a:t>
            </a:r>
          </a:p>
          <a:p>
            <a:r>
              <a:rPr lang="en-US" altLang="zh-CN" sz="1600" dirty="0">
                <a:latin typeface="仿宋" panose="02010609060101010101" charset="-122"/>
                <a:ea typeface="仿宋" panose="02010609060101010101" charset="-122"/>
              </a:rPr>
              <a:t>9</a:t>
            </a:r>
            <a:r>
              <a:rPr lang="zh-CN" altLang="en-US" sz="1600" dirty="0">
                <a:latin typeface="仿宋" panose="02010609060101010101" charset="-122"/>
                <a:ea typeface="仿宋" panose="02010609060101010101" charset="-122"/>
              </a:rPr>
              <a:t>、请解释计划经济</a:t>
            </a:r>
            <a:r>
              <a:rPr lang="zh-CN" altLang="en-US" sz="1600" dirty="0" smtClean="0">
                <a:latin typeface="仿宋" panose="02010609060101010101" charset="-122"/>
                <a:ea typeface="仿宋" panose="02010609060101010101" charset="-122"/>
              </a:rPr>
              <a:t>，评价</a:t>
            </a:r>
            <a:r>
              <a:rPr lang="zh-CN" altLang="en-US" sz="1600" dirty="0">
                <a:latin typeface="仿宋" panose="02010609060101010101" charset="-122"/>
                <a:ea typeface="仿宋" panose="02010609060101010101" charset="-122"/>
              </a:rPr>
              <a:t>计划经济在中国之得失？</a:t>
            </a:r>
          </a:p>
          <a:p>
            <a:r>
              <a:rPr lang="en-US" altLang="zh-CN" sz="1600" dirty="0">
                <a:latin typeface="仿宋" panose="02010609060101010101" charset="-122"/>
                <a:ea typeface="仿宋" panose="02010609060101010101" charset="-122"/>
              </a:rPr>
              <a:t>10</a:t>
            </a:r>
            <a:r>
              <a:rPr lang="zh-CN" altLang="en-US" sz="1600" dirty="0">
                <a:latin typeface="仿宋" panose="02010609060101010101" charset="-122"/>
                <a:ea typeface="仿宋" panose="02010609060101010101" charset="-122"/>
              </a:rPr>
              <a:t>、</a:t>
            </a:r>
            <a:r>
              <a:rPr lang="zh-CN" altLang="en-US" sz="1600" dirty="0">
                <a:latin typeface="仿宋" panose="02010609060101010101" charset="-122"/>
                <a:ea typeface="仿宋" panose="02010609060101010101" charset="-122"/>
                <a:sym typeface="+mn-ea"/>
              </a:rPr>
              <a:t>中国为什么选择社会主义市场经济？</a:t>
            </a:r>
            <a:endParaRPr lang="zh-CN" altLang="en-US" sz="1600" dirty="0">
              <a:latin typeface="仿宋" panose="02010609060101010101" charset="-122"/>
              <a:ea typeface="仿宋" panose="02010609060101010101" charset="-122"/>
            </a:endParaRPr>
          </a:p>
          <a:p>
            <a:r>
              <a:rPr lang="en-US" altLang="zh-CN" sz="1600" dirty="0">
                <a:latin typeface="仿宋" panose="02010609060101010101" charset="-122"/>
                <a:ea typeface="仿宋" panose="02010609060101010101" charset="-122"/>
                <a:sym typeface="+mn-ea"/>
              </a:rPr>
              <a:t>11</a:t>
            </a:r>
            <a:r>
              <a:rPr lang="zh-CN" altLang="en-US" sz="1600" dirty="0">
                <a:latin typeface="仿宋" panose="02010609060101010101" charset="-122"/>
                <a:ea typeface="仿宋" panose="02010609060101010101" charset="-122"/>
                <a:sym typeface="+mn-ea"/>
              </a:rPr>
              <a:t>、为什么中国的发展离不开世界？</a:t>
            </a:r>
            <a:endParaRPr lang="zh-CN" altLang="en-US" sz="1600" dirty="0">
              <a:latin typeface="仿宋" panose="02010609060101010101" charset="-122"/>
              <a:ea typeface="仿宋" panose="02010609060101010101" charset="-122"/>
            </a:endParaRPr>
          </a:p>
          <a:p>
            <a:r>
              <a:rPr lang="en-US" altLang="zh-CN" sz="1600" dirty="0">
                <a:latin typeface="仿宋" panose="02010609060101010101" charset="-122"/>
                <a:ea typeface="仿宋" panose="02010609060101010101" charset="-122"/>
              </a:rPr>
              <a:t>12</a:t>
            </a:r>
            <a:r>
              <a:rPr lang="zh-CN" altLang="en-US" sz="1600" dirty="0">
                <a:latin typeface="仿宋" panose="02010609060101010101" charset="-122"/>
                <a:ea typeface="仿宋" panose="02010609060101010101" charset="-122"/>
              </a:rPr>
              <a:t>、</a:t>
            </a:r>
            <a:r>
              <a:rPr lang="zh-CN" altLang="en-US" sz="1600" dirty="0">
                <a:latin typeface="仿宋" panose="02010609060101010101" charset="-122"/>
                <a:ea typeface="仿宋" panose="02010609060101010101" charset="-122"/>
                <a:sym typeface="+mn-ea"/>
              </a:rPr>
              <a:t>邓小平的“一国两制”</a:t>
            </a:r>
            <a:r>
              <a:rPr lang="zh-CN" altLang="en-US" sz="1600" dirty="0" smtClean="0">
                <a:latin typeface="仿宋" panose="02010609060101010101" charset="-122"/>
                <a:ea typeface="仿宋" panose="02010609060101010101" charset="-122"/>
                <a:sym typeface="+mn-ea"/>
              </a:rPr>
              <a:t>构想与香港实践？</a:t>
            </a:r>
            <a:endParaRPr lang="zh-CN" altLang="en-US" sz="1600" dirty="0">
              <a:latin typeface="仿宋" panose="02010609060101010101" charset="-122"/>
              <a:ea typeface="仿宋" panose="02010609060101010101" charset="-122"/>
            </a:endParaRPr>
          </a:p>
          <a:p>
            <a:r>
              <a:rPr lang="en-US" altLang="zh-CN" sz="1600" dirty="0">
                <a:latin typeface="仿宋" panose="02010609060101010101" charset="-122"/>
                <a:ea typeface="仿宋" panose="02010609060101010101" charset="-122"/>
                <a:sym typeface="+mn-ea"/>
              </a:rPr>
              <a:t>13</a:t>
            </a:r>
            <a:r>
              <a:rPr lang="zh-CN" altLang="en-US" sz="1600" dirty="0">
                <a:latin typeface="仿宋" panose="02010609060101010101" charset="-122"/>
                <a:ea typeface="仿宋" panose="02010609060101010101" charset="-122"/>
                <a:sym typeface="+mn-ea"/>
              </a:rPr>
              <a:t>、中国共产党为什么确能统治、确能提供有效的权威</a:t>
            </a:r>
            <a:r>
              <a:rPr lang="zh-CN" altLang="en-US" sz="1600" dirty="0" smtClean="0">
                <a:latin typeface="仿宋" panose="02010609060101010101" charset="-122"/>
                <a:ea typeface="仿宋" panose="02010609060101010101" charset="-122"/>
                <a:sym typeface="+mn-ea"/>
              </a:rPr>
              <a:t>？</a:t>
            </a:r>
            <a:endParaRPr lang="en-US" altLang="zh-CN" sz="1600" dirty="0" smtClean="0">
              <a:latin typeface="仿宋" panose="02010609060101010101" charset="-122"/>
              <a:ea typeface="仿宋" panose="02010609060101010101" charset="-122"/>
              <a:sym typeface="+mn-ea"/>
            </a:endParaRPr>
          </a:p>
          <a:p>
            <a:pPr fontAlgn="base"/>
            <a:r>
              <a:rPr lang="en-US" altLang="zh-CN" sz="1600" dirty="0" smtClean="0">
                <a:latin typeface="仿宋" panose="02010609060101010101" charset="-122"/>
                <a:ea typeface="仿宋" panose="02010609060101010101" charset="-122"/>
              </a:rPr>
              <a:t>14</a:t>
            </a:r>
            <a:r>
              <a:rPr lang="zh-CN" altLang="en-US" sz="1600" dirty="0">
                <a:latin typeface="仿宋" panose="02010609060101010101" charset="-122"/>
                <a:ea typeface="仿宋" panose="02010609060101010101" charset="-122"/>
              </a:rPr>
              <a:t>、中国共产党领导的历史必然性、合理性</a:t>
            </a:r>
            <a:r>
              <a:rPr lang="zh-CN" altLang="en-US" sz="1600" dirty="0" smtClean="0">
                <a:latin typeface="仿宋" panose="02010609060101010101" charset="-122"/>
                <a:ea typeface="仿宋" panose="02010609060101010101" charset="-122"/>
              </a:rPr>
              <a:t>？</a:t>
            </a:r>
            <a:endParaRPr lang="en-US" altLang="zh-CN" sz="1600" dirty="0" smtClean="0">
              <a:latin typeface="仿宋" panose="02010609060101010101" charset="-122"/>
              <a:ea typeface="仿宋" panose="02010609060101010101" charset="-122"/>
            </a:endParaRPr>
          </a:p>
          <a:p>
            <a:endParaRPr lang="zh-CN" altLang="en-US" sz="1400" dirty="0">
              <a:latin typeface="仿宋" panose="02010609060101010101" charset="-122"/>
              <a:ea typeface="仿宋" panose="02010609060101010101" charset="-122"/>
            </a:endParaRPr>
          </a:p>
          <a:p>
            <a:endParaRPr lang="zh-CN" altLang="en-US" sz="1800" dirty="0">
              <a:latin typeface="仿宋" panose="02010609060101010101" charset="-122"/>
              <a:ea typeface="仿宋" panose="02010609060101010101" charset="-122"/>
            </a:endParaRPr>
          </a:p>
        </p:txBody>
      </p:sp>
    </p:spTree>
  </p:cSld>
  <p:clrMapOvr>
    <a:masterClrMapping/>
  </p:clrMapOvr>
  <p:transition>
    <p:fad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标题 1"/>
          <p:cNvSpPr>
            <a:spLocks noGrp="1"/>
          </p:cNvSpPr>
          <p:nvPr>
            <p:ph type="title"/>
          </p:nvPr>
        </p:nvSpPr>
        <p:spPr/>
        <p:txBody>
          <a:bodyPr anchor="ctr"/>
          <a:lstStyle/>
          <a:p>
            <a:r>
              <a:rPr lang="en-US" altLang="zh-CN"/>
              <a:t>   </a:t>
            </a:r>
          </a:p>
        </p:txBody>
      </p:sp>
      <p:sp>
        <p:nvSpPr>
          <p:cNvPr id="236546" name="内容占位符 2"/>
          <p:cNvSpPr>
            <a:spLocks noGrp="1"/>
          </p:cNvSpPr>
          <p:nvPr>
            <p:ph idx="1"/>
          </p:nvPr>
        </p:nvSpPr>
        <p:spPr/>
        <p:txBody>
          <a:bodyPr anchor="t"/>
          <a:lstStyle/>
          <a:p>
            <a:endParaRPr lang="zh-CN" altLang="en-US"/>
          </a:p>
          <a:p>
            <a:endParaRPr lang="zh-CN" altLang="en-US"/>
          </a:p>
          <a:p>
            <a:endParaRPr lang="zh-CN" altLang="en-US"/>
          </a:p>
          <a:p>
            <a:endParaRPr lang="zh-CN" altLang="en-US"/>
          </a:p>
          <a:p>
            <a:pPr marL="0" indent="0" algn="ctr">
              <a:buNone/>
            </a:pPr>
            <a:r>
              <a:rPr lang="zh-CN" altLang="en-US" sz="9600">
                <a:latin typeface="仿宋" panose="02010609060101010101" charset="-122"/>
                <a:ea typeface="仿宋" panose="02010609060101010101" charset="-122"/>
              </a:rPr>
              <a:t> 谢 谢</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5361"/>
          <p:cNvSpPr>
            <a:spLocks noGrp="1"/>
          </p:cNvSpPr>
          <p:nvPr>
            <p:ph type="title"/>
          </p:nvPr>
        </p:nvSpPr>
        <p:spPr/>
        <p:txBody>
          <a:bodyPr anchor="ctr"/>
          <a:lstStyle/>
          <a:p>
            <a:endParaRPr lang="zh-CN" altLang="en-US"/>
          </a:p>
        </p:txBody>
      </p:sp>
      <p:sp>
        <p:nvSpPr>
          <p:cNvPr id="15362" name="文本占位符 15362"/>
          <p:cNvSpPr>
            <a:spLocks noGrp="1"/>
          </p:cNvSpPr>
          <p:nvPr>
            <p:ph idx="1"/>
          </p:nvPr>
        </p:nvSpPr>
        <p:spPr/>
        <p:txBody>
          <a:bodyPr anchor="t"/>
          <a:lstStyle/>
          <a:p>
            <a:r>
              <a:rPr lang="zh-CN" altLang="en-US" sz="2400" dirty="0">
                <a:latin typeface="仿宋" panose="02010609060101010101" charset="-122"/>
                <a:ea typeface="仿宋" panose="02010609060101010101" charset="-122"/>
                <a:sym typeface="微软雅黑" panose="020B0503020204020204" charset="-122"/>
              </a:rPr>
              <a:t>东亚的重集体主义，抑个人主义有利于团队合作精神的发扬、享乐的推迟、规划的长期性；威权主义有助于学校里德育的贯彻和公司严明劳动纪律的实施；忠孝观念培养了对公司的忠诚；家庭第一使得家长对子女的教育更为关心；民主自由观念的淡薄有利于政局的稳定和社会秩序的维持。</a:t>
            </a:r>
          </a:p>
          <a:p>
            <a:r>
              <a:rPr lang="zh-CN" altLang="en-US" sz="2400" dirty="0">
                <a:latin typeface="仿宋" panose="02010609060101010101" charset="-122"/>
                <a:ea typeface="仿宋" panose="02010609060101010101" charset="-122"/>
                <a:sym typeface="微软雅黑" panose="020B0503020204020204" charset="-122"/>
              </a:rPr>
              <a:t>杜维明的观点是，单依靠儒家文化或者单依靠移植自由主义都不能够使得任何一个儒家文化国家或者地区现代化。儒家文化通过与自由主义的结合可以转化为现代化的促进因素。</a:t>
            </a:r>
          </a:p>
          <a:p>
            <a:endParaRPr lang="zh-CN" altLang="en-US" sz="2400" dirty="0">
              <a:latin typeface="仿宋" panose="02010609060101010101" charset="-122"/>
              <a:ea typeface="仿宋" panose="02010609060101010101" charset="-122"/>
              <a:sym typeface="微软雅黑" panose="020B0503020204020204" charset="-122"/>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p:txBody>
          <a:bodyPr anchor="ctr"/>
          <a:lstStyle/>
          <a:p>
            <a:endParaRPr lang="zh-CN" altLang="en-US"/>
          </a:p>
        </p:txBody>
      </p:sp>
      <p:sp>
        <p:nvSpPr>
          <p:cNvPr id="16386" name="内容占位符 2"/>
          <p:cNvSpPr>
            <a:spLocks noGrp="1"/>
          </p:cNvSpPr>
          <p:nvPr>
            <p:ph idx="1"/>
          </p:nvPr>
        </p:nvSpPr>
        <p:spPr/>
        <p:txBody>
          <a:bodyPr anchor="t"/>
          <a:lstStyle/>
          <a:p>
            <a:pPr fontAlgn="base"/>
            <a:r>
              <a:rPr lang="zh-CN" altLang="en-US" b="1" strike="noStrike" noProof="1">
                <a:latin typeface="仿宋" panose="02010609060101010101" charset="-122"/>
                <a:ea typeface="仿宋" panose="02010609060101010101" charset="-122"/>
              </a:rPr>
              <a:t>马克思主义中国化的一个样本</a:t>
            </a:r>
            <a:r>
              <a:rPr lang="en-US" altLang="zh-CN" b="1" strike="noStrike" noProof="1">
                <a:latin typeface="仿宋" panose="02010609060101010101" charset="-122"/>
                <a:ea typeface="仿宋" panose="02010609060101010101" charset="-122"/>
              </a:rPr>
              <a:t>——</a:t>
            </a:r>
            <a:r>
              <a:rPr lang="zh-CN" altLang="en-US" b="1" strike="noStrike" noProof="1">
                <a:latin typeface="仿宋" panose="02010609060101010101" charset="-122"/>
                <a:ea typeface="仿宋" panose="02010609060101010101" charset="-122"/>
              </a:rPr>
              <a:t>毛泽东思想</a:t>
            </a:r>
          </a:p>
          <a:p>
            <a:pPr fontAlgn="base"/>
            <a:endParaRPr lang="zh-CN" altLang="en-US" b="1" strike="noStrike" noProof="1">
              <a:latin typeface="仿宋" panose="02010609060101010101" charset="-122"/>
              <a:ea typeface="仿宋" panose="02010609060101010101" charset="-122"/>
            </a:endParaRPr>
          </a:p>
          <a:p>
            <a:pPr fontAlgn="base"/>
            <a:r>
              <a:rPr lang="zh-CN" altLang="en-US" strike="noStrike" noProof="1">
                <a:latin typeface="仿宋" panose="02010609060101010101" charset="-122"/>
                <a:ea typeface="仿宋" panose="02010609060101010101" charset="-122"/>
              </a:rPr>
              <a:t>其</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sym typeface="+mn-ea"/>
              </a:rPr>
              <a:t>中国化</a:t>
            </a:r>
            <a:r>
              <a:rPr lang="en-US" altLang="zh-CN" strike="noStrike" noProof="1">
                <a:latin typeface="仿宋" panose="02010609060101010101" charset="-122"/>
                <a:ea typeface="仿宋" panose="02010609060101010101" charset="-122"/>
                <a:sym typeface="+mn-ea"/>
              </a:rPr>
              <a:t>”</a:t>
            </a:r>
            <a:r>
              <a:rPr lang="zh-CN" altLang="en-US" strike="noStrike" noProof="1">
                <a:latin typeface="仿宋" panose="02010609060101010101" charset="-122"/>
                <a:ea typeface="仿宋" panose="02010609060101010101" charset="-122"/>
              </a:rPr>
              <a:t>特色是什么？</a:t>
            </a:r>
          </a:p>
          <a:p>
            <a:pPr fontAlgn="base"/>
            <a:r>
              <a:rPr lang="zh-CN" altLang="en-US" strike="noStrike" noProof="1">
                <a:latin typeface="仿宋" panose="02010609060101010101" charset="-122"/>
                <a:ea typeface="仿宋" panose="02010609060101010101" charset="-122"/>
              </a:rPr>
              <a:t>李泽厚观点：</a:t>
            </a:r>
          </a:p>
          <a:p>
            <a:pPr fontAlgn="base"/>
            <a:r>
              <a:rPr lang="en-US" altLang="zh-CN" strike="noStrike" noProof="1">
                <a:latin typeface="仿宋" panose="02010609060101010101" charset="-122"/>
                <a:ea typeface="仿宋" panose="02010609060101010101" charset="-122"/>
              </a:rPr>
              <a:t>1</a:t>
            </a:r>
            <a:r>
              <a:rPr lang="zh-CN" altLang="en-US" strike="noStrike" noProof="1">
                <a:latin typeface="仿宋" panose="02010609060101010101" charset="-122"/>
                <a:ea typeface="仿宋" panose="02010609060101010101" charset="-122"/>
              </a:rPr>
              <a:t>、民粹主义的色彩。号召到农村去，到民间去。</a:t>
            </a:r>
          </a:p>
          <a:p>
            <a:pPr fontAlgn="base"/>
            <a:r>
              <a:rPr lang="zh-CN" altLang="en-US" strike="noStrike" noProof="1">
                <a:latin typeface="仿宋" panose="02010609060101010101" charset="-122"/>
                <a:ea typeface="仿宋" panose="02010609060101010101" charset="-122"/>
              </a:rPr>
              <a:t>民粹主义的特色，一是痛恨资本主义，希望跳过资本主义来建立社会主义；二是把希望放在农村和农民身上。</a:t>
            </a:r>
          </a:p>
          <a:p>
            <a:pPr fontAlgn="base"/>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干部参加劳动</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工人参加管理</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下放劳动</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与工农相结合</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接受贫下中农再教育</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发动群众</a:t>
            </a:r>
            <a:r>
              <a:rPr lang="en-US" altLang="zh-CN" strike="noStrike" noProof="1">
                <a:latin typeface="仿宋" panose="02010609060101010101" charset="-122"/>
                <a:ea typeface="仿宋" panose="02010609060101010101" charset="-122"/>
              </a:rPr>
              <a:t>”</a:t>
            </a:r>
            <a:r>
              <a:rPr lang="zh-CN" altLang="en-US" strike="noStrike" noProof="1">
                <a:latin typeface="仿宋" panose="02010609060101010101" charset="-122"/>
                <a:ea typeface="仿宋" panose="02010609060101010101" charset="-122"/>
              </a:rPr>
              <a:t>等等</a:t>
            </a:r>
          </a:p>
          <a:p>
            <a:pPr fontAlgn="base"/>
            <a:r>
              <a:rPr lang="en-US" altLang="zh-CN" strike="noStrike" noProof="1">
                <a:latin typeface="仿宋" panose="02010609060101010101" charset="-122"/>
                <a:ea typeface="仿宋" panose="02010609060101010101" charset="-122"/>
              </a:rPr>
              <a:t>2</a:t>
            </a:r>
            <a:r>
              <a:rPr lang="zh-CN" altLang="en-US" strike="noStrike" noProof="1">
                <a:latin typeface="仿宋" panose="02010609060101010101" charset="-122"/>
                <a:ea typeface="仿宋" panose="02010609060101010101" charset="-122"/>
              </a:rPr>
              <a:t>、道德主义。在残酷的生存斗争中对艰苦奋斗舍己为人的牺牲精神歌颂膜拜，表现为对比工人农民，知识分子的复杂精神世界里的自私自利、争名夺利的批判。</a:t>
            </a:r>
          </a:p>
          <a:p>
            <a:pPr fontAlgn="base"/>
            <a:endParaRPr lang="zh-CN" altLang="en-US" strike="noStrike" noProof="1">
              <a:latin typeface="仿宋" panose="02010609060101010101" charset="-122"/>
              <a:ea typeface="仿宋" panose="02010609060101010101" charset="-122"/>
            </a:endParaRPr>
          </a:p>
          <a:p>
            <a:pPr marL="0" indent="0" fontAlgn="base">
              <a:buNone/>
            </a:pPr>
            <a:endParaRPr lang="en-US" altLang="zh-CN" strike="noStrike" noProof="1">
              <a:latin typeface="仿宋" panose="02010609060101010101" charset="-122"/>
              <a:ea typeface="仿宋" panose="02010609060101010101" charset="-122"/>
            </a:endParaRPr>
          </a:p>
          <a:p>
            <a:pPr fontAlgn="base"/>
            <a:endParaRPr lang="en-US" altLang="zh-CN" strike="noStrike" noProof="1">
              <a:latin typeface="仿宋" panose="02010609060101010101" charset="-122"/>
              <a:ea typeface="仿宋" panose="02010609060101010101" charset="-122"/>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p:txBody>
          <a:bodyPr anchor="ctr"/>
          <a:lstStyle/>
          <a:p>
            <a:endParaRPr lang="zh-CN" altLang="en-US"/>
          </a:p>
        </p:txBody>
      </p:sp>
      <p:sp>
        <p:nvSpPr>
          <p:cNvPr id="17410"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rPr>
              <a:t>中国的马克思主义本身就是一种现代化的意识形态，不仅中国的社会主义运动以实现现代化为基本目标，而且它本身就是中国现代性的主要特征。</a:t>
            </a:r>
          </a:p>
          <a:p>
            <a:r>
              <a:rPr lang="zh-CN" altLang="en-US" dirty="0">
                <a:latin typeface="仿宋" panose="02010609060101010101" charset="-122"/>
                <a:ea typeface="仿宋" panose="02010609060101010101" charset="-122"/>
              </a:rPr>
              <a:t>马克思主义中国化和中国特色社会主义理论其旨意指明了中国现代化的制度形式与资本主义的现代化的差别。在全球资本主义的语境中寻找一种区别于西方现代化的道路。</a:t>
            </a:r>
          </a:p>
          <a:p>
            <a:r>
              <a:rPr lang="zh-CN" altLang="en-US" dirty="0">
                <a:latin typeface="仿宋" panose="02010609060101010101" charset="-122"/>
                <a:ea typeface="仿宋" panose="02010609060101010101" charset="-122"/>
              </a:rPr>
              <a:t>汪晖观点</a:t>
            </a:r>
            <a:r>
              <a:rPr lang="en-US" altLang="zh-CN" dirty="0">
                <a:latin typeface="仿宋" panose="02010609060101010101" charset="-122"/>
                <a:ea typeface="仿宋" panose="02010609060101010101" charset="-122"/>
              </a:rPr>
              <a:t>“</a:t>
            </a:r>
            <a:r>
              <a:rPr lang="zh-CN" altLang="en-US" dirty="0">
                <a:latin typeface="仿宋" panose="02010609060101010101" charset="-122"/>
                <a:ea typeface="仿宋" panose="02010609060101010101" charset="-122"/>
              </a:rPr>
              <a:t>毛泽东的社会主义思想就是一种反资本主义现代性的现代化理论。</a:t>
            </a:r>
            <a:r>
              <a:rPr lang="en-US" altLang="zh-CN" dirty="0">
                <a:latin typeface="仿宋" panose="02010609060101010101" charset="-122"/>
                <a:ea typeface="仿宋" panose="02010609060101010101" charset="-122"/>
              </a:rPr>
              <a:t>”</a:t>
            </a:r>
          </a:p>
          <a:p>
            <a:r>
              <a:rPr lang="zh-CN" altLang="en-US">
                <a:latin typeface="仿宋" panose="02010609060101010101" charset="-122"/>
                <a:ea typeface="仿宋" panose="02010609060101010101" charset="-122"/>
              </a:rPr>
              <a:t>在中国的历史情景中，现代化的努力与对一些现代性的质疑和批判相并行。具有一种悖论式特征，构成了深刻的历史矛盾。</a:t>
            </a:r>
          </a:p>
          <a:p>
            <a:endParaRPr lang="zh-CN" altLang="en-US"/>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p:txBody>
          <a:bodyPr anchor="ctr"/>
          <a:lstStyle/>
          <a:p>
            <a:endParaRPr lang="zh-CN" altLang="en-US"/>
          </a:p>
        </p:txBody>
      </p:sp>
      <p:sp>
        <p:nvSpPr>
          <p:cNvPr id="18434" name="内容占位符 2"/>
          <p:cNvSpPr>
            <a:spLocks noGrp="1"/>
          </p:cNvSpPr>
          <p:nvPr>
            <p:ph idx="1"/>
          </p:nvPr>
        </p:nvSpPr>
        <p:spPr/>
        <p:txBody>
          <a:bodyPr anchor="t"/>
          <a:lstStyle/>
          <a:p>
            <a:r>
              <a:rPr lang="zh-CN" altLang="en-US" b="1">
                <a:latin typeface="仿宋" panose="02010609060101010101" charset="-122"/>
                <a:ea typeface="仿宋" panose="02010609060101010101" charset="-122"/>
              </a:rPr>
              <a:t>概念归纳</a:t>
            </a:r>
          </a:p>
          <a:p>
            <a:endParaRPr lang="zh-CN" altLang="en-US" b="1">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马克思主义中国化、毛泽东思想、中国特色社会主义理论体系、实事求是、思想路线、普世性、</a:t>
            </a:r>
            <a:r>
              <a:rPr lang="en-US" altLang="zh-CN" dirty="0">
                <a:latin typeface="仿宋" panose="02010609060101010101" charset="-122"/>
                <a:ea typeface="仿宋" panose="02010609060101010101" charset="-122"/>
              </a:rPr>
              <a:t>中体西用</a:t>
            </a:r>
            <a:r>
              <a:rPr lang="zh-CN" altLang="en-US" dirty="0">
                <a:latin typeface="仿宋" panose="02010609060101010101" charset="-122"/>
                <a:ea typeface="仿宋" panose="02010609060101010101" charset="-122"/>
              </a:rPr>
              <a:t>、</a:t>
            </a:r>
            <a:r>
              <a:rPr lang="zh-CN" altLang="en-US" dirty="0">
                <a:latin typeface="仿宋" panose="02010609060101010101" charset="-122"/>
                <a:ea typeface="仿宋" panose="02010609060101010101" charset="-122"/>
                <a:sym typeface="微软雅黑" panose="020B0503020204020204" charset="-122"/>
              </a:rPr>
              <a:t>全盘西化、</a:t>
            </a:r>
            <a:r>
              <a:rPr lang="zh-CN" altLang="en-US" dirty="0">
                <a:latin typeface="仿宋" panose="02010609060101010101" charset="-122"/>
                <a:ea typeface="仿宋" panose="02010609060101010101" charset="-122"/>
              </a:rPr>
              <a:t>取其精华,去其糟粕、新儒家、</a:t>
            </a:r>
            <a:r>
              <a:rPr lang="zh-CN" altLang="en-US" dirty="0">
                <a:latin typeface="仿宋" panose="02010609060101010101" charset="-122"/>
                <a:ea typeface="仿宋" panose="02010609060101010101" charset="-122"/>
                <a:sym typeface="微软雅黑" panose="020B0503020204020204" charset="-122"/>
              </a:rPr>
              <a:t>现代性、现代化、儒教资本主义、东亚模式、</a:t>
            </a:r>
            <a:r>
              <a:rPr lang="zh-CN" altLang="en-US">
                <a:latin typeface="仿宋" panose="02010609060101010101" charset="-122"/>
                <a:ea typeface="仿宋" panose="02010609060101010101" charset="-122"/>
              </a:rPr>
              <a:t>民粹主义、道德主义。</a:t>
            </a:r>
          </a:p>
          <a:p>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第一讲作业题</a:t>
            </a:r>
            <a:endParaRPr lang="zh-CN" altLang="en-US" dirty="0">
              <a:latin typeface="仿宋" panose="02010609060101010101" charset="-122"/>
              <a:ea typeface="仿宋" panose="02010609060101010101" charset="-122"/>
            </a:endParaRPr>
          </a:p>
          <a:p>
            <a:r>
              <a:rPr lang="en-US" altLang="zh-CN" dirty="0">
                <a:latin typeface="仿宋" panose="02010609060101010101" charset="-122"/>
                <a:ea typeface="仿宋" panose="02010609060101010101" charset="-122"/>
              </a:rPr>
              <a:t>1</a:t>
            </a:r>
            <a:r>
              <a:rPr lang="zh-CN" altLang="en-US" dirty="0">
                <a:latin typeface="仿宋" panose="02010609060101010101" charset="-122"/>
                <a:ea typeface="仿宋" panose="02010609060101010101" charset="-122"/>
              </a:rPr>
              <a:t>、解释新儒家模式、</a:t>
            </a:r>
            <a:r>
              <a:rPr lang="zh-CN" altLang="en-US" dirty="0">
                <a:latin typeface="仿宋" panose="02010609060101010101" charset="-122"/>
                <a:ea typeface="仿宋" panose="02010609060101010101" charset="-122"/>
                <a:sym typeface="+mn-ea"/>
              </a:rPr>
              <a:t>中体西用、</a:t>
            </a:r>
            <a:r>
              <a:rPr lang="zh-CN" altLang="en-US" dirty="0">
                <a:latin typeface="仿宋" panose="02010609060101010101" charset="-122"/>
                <a:ea typeface="仿宋" panose="02010609060101010101" charset="-122"/>
              </a:rPr>
              <a:t>民粹主义、道德主义、创造性</a:t>
            </a:r>
            <a:r>
              <a:rPr lang="zh-CN" altLang="en-US" dirty="0" smtClean="0">
                <a:latin typeface="仿宋" panose="02010609060101010101" charset="-122"/>
                <a:ea typeface="仿宋" panose="02010609060101010101" charset="-122"/>
              </a:rPr>
              <a:t>转化、儒教</a:t>
            </a:r>
            <a:r>
              <a:rPr lang="zh-CN" altLang="en-US" dirty="0">
                <a:latin typeface="仿宋" panose="02010609060101010101" charset="-122"/>
                <a:ea typeface="仿宋" panose="02010609060101010101" charset="-122"/>
              </a:rPr>
              <a:t>资本主义？</a:t>
            </a:r>
          </a:p>
          <a:p>
            <a:r>
              <a:rPr lang="en-US" altLang="zh-CN" dirty="0">
                <a:latin typeface="仿宋" panose="02010609060101010101" charset="-122"/>
                <a:ea typeface="仿宋" panose="02010609060101010101" charset="-122"/>
              </a:rPr>
              <a:t>2</a:t>
            </a:r>
            <a:r>
              <a:rPr lang="zh-CN" altLang="en-US" dirty="0">
                <a:latin typeface="仿宋" panose="02010609060101010101" charset="-122"/>
                <a:ea typeface="仿宋" panose="02010609060101010101" charset="-122"/>
              </a:rPr>
              <a:t>、解释</a:t>
            </a:r>
            <a:r>
              <a:rPr lang="en-US" altLang="zh-CN" dirty="0">
                <a:latin typeface="仿宋" panose="02010609060101010101" charset="-122"/>
                <a:ea typeface="仿宋" panose="02010609060101010101" charset="-122"/>
                <a:sym typeface="+mn-ea"/>
              </a:rPr>
              <a:t>“</a:t>
            </a:r>
            <a:r>
              <a:rPr lang="zh-CN" altLang="en-US" dirty="0">
                <a:latin typeface="仿宋" panose="02010609060101010101" charset="-122"/>
                <a:ea typeface="仿宋" panose="02010609060101010101" charset="-122"/>
                <a:sym typeface="+mn-ea"/>
              </a:rPr>
              <a:t>中国化</a:t>
            </a:r>
            <a:r>
              <a:rPr lang="en-US" altLang="zh-CN" dirty="0">
                <a:latin typeface="仿宋" panose="02010609060101010101" charset="-122"/>
                <a:ea typeface="仿宋" panose="02010609060101010101" charset="-122"/>
                <a:sym typeface="+mn-ea"/>
              </a:rPr>
              <a:t>”</a:t>
            </a:r>
            <a:r>
              <a:rPr lang="zh-CN" altLang="en-US" dirty="0">
                <a:latin typeface="仿宋" panose="02010609060101010101" charset="-122"/>
                <a:ea typeface="仿宋" panose="02010609060101010101" charset="-122"/>
                <a:sym typeface="+mn-ea"/>
              </a:rPr>
              <a:t>之意义？</a:t>
            </a: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a:latin typeface="宋体" panose="02010600030101010101" pitchFamily="2" charset="-122"/>
                <a:ea typeface="宋体" panose="02010600030101010101" pitchFamily="2" charset="-122"/>
                <a:sym typeface="+mn-ea"/>
              </a:rPr>
              <a:t>张涛老师的微课堂</a:t>
            </a:r>
            <a:r>
              <a:rPr lang="zh-CN" altLang="en-US" sz="2800">
                <a:latin typeface="宋体" panose="02010600030101010101" pitchFamily="2" charset="-122"/>
                <a:ea typeface="宋体" panose="02010600030101010101" pitchFamily="2" charset="-122"/>
              </a:rPr>
              <a:t/>
            </a:r>
            <a:br>
              <a:rPr lang="zh-CN" altLang="en-US" sz="2800">
                <a:latin typeface="宋体" panose="02010600030101010101" pitchFamily="2" charset="-122"/>
                <a:ea typeface="宋体" panose="02010600030101010101" pitchFamily="2" charset="-122"/>
              </a:rPr>
            </a:br>
            <a:r>
              <a:rPr lang="zh-CN" altLang="en-US" sz="2800">
                <a:latin typeface="宋体" panose="02010600030101010101" pitchFamily="2" charset="-122"/>
                <a:ea typeface="宋体" panose="02010600030101010101" pitchFamily="2" charset="-122"/>
              </a:rPr>
              <a:t/>
            </a:r>
            <a:br>
              <a:rPr lang="zh-CN" altLang="en-US" sz="2800">
                <a:latin typeface="宋体" panose="02010600030101010101" pitchFamily="2" charset="-122"/>
                <a:ea typeface="宋体" panose="02010600030101010101" pitchFamily="2" charset="-122"/>
              </a:rPr>
            </a:br>
            <a:r>
              <a:rPr lang="zh-CN" altLang="en-US" sz="2800">
                <a:latin typeface="宋体" panose="02010600030101010101" pitchFamily="2" charset="-122"/>
                <a:ea typeface="宋体" panose="02010600030101010101" pitchFamily="2" charset="-122"/>
                <a:sym typeface="+mn-ea"/>
              </a:rPr>
              <a:t>如果提问题，需要老师回复，请实名，否则不于回复。</a:t>
            </a:r>
            <a:r>
              <a:rPr lang="zh-CN" altLang="en-US" sz="2800">
                <a:latin typeface="宋体" panose="02010600030101010101" pitchFamily="2" charset="-122"/>
                <a:ea typeface="宋体" panose="02010600030101010101" pitchFamily="2" charset="-122"/>
              </a:rPr>
              <a:t/>
            </a:r>
            <a:br>
              <a:rPr lang="zh-CN" altLang="en-US" sz="2800">
                <a:latin typeface="宋体" panose="02010600030101010101" pitchFamily="2" charset="-122"/>
                <a:ea typeface="宋体" panose="02010600030101010101" pitchFamily="2" charset="-122"/>
              </a:rPr>
            </a:br>
            <a:endParaRPr lang="zh-CN" altLang="en-US" sz="2800">
              <a:latin typeface="宋体" panose="02010600030101010101" pitchFamily="2" charset="-122"/>
              <a:ea typeface="宋体" panose="02010600030101010101" pitchFamily="2" charset="-122"/>
            </a:endParaRPr>
          </a:p>
        </p:txBody>
      </p:sp>
      <p:sp>
        <p:nvSpPr>
          <p:cNvPr id="3" name="文本占位符 2"/>
          <p:cNvSpPr>
            <a:spLocks noGrp="1"/>
          </p:cNvSpPr>
          <p:nvPr>
            <p:ph type="body" idx="1"/>
          </p:nvPr>
        </p:nvSpPr>
        <p:spPr>
          <a:xfrm>
            <a:off x="683568" y="1772817"/>
            <a:ext cx="7827020" cy="4316834"/>
          </a:xfrm>
        </p:spPr>
        <p:txBody>
          <a:bodyPr/>
          <a:lstStyle/>
          <a:p>
            <a:endParaRPr lang="zh-CN" altLang="en-US"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7409"/>
          <p:cNvSpPr>
            <a:spLocks noGrp="1"/>
          </p:cNvSpPr>
          <p:nvPr>
            <p:ph type="title"/>
          </p:nvPr>
        </p:nvSpPr>
        <p:spPr/>
        <p:txBody>
          <a:bodyPr anchor="ctr"/>
          <a:lstStyle/>
          <a:p>
            <a:r>
              <a:rPr lang="zh-CN" altLang="en-US"/>
              <a:t>第二讲 新民主主义革命理论</a:t>
            </a:r>
          </a:p>
        </p:txBody>
      </p:sp>
      <p:sp>
        <p:nvSpPr>
          <p:cNvPr id="19458" name="文本占位符 17410"/>
          <p:cNvSpPr>
            <a:spLocks noGrp="1"/>
          </p:cNvSpPr>
          <p:nvPr>
            <p:ph idx="1"/>
          </p:nvPr>
        </p:nvSpPr>
        <p:spPr/>
        <p:txBody>
          <a:bodyPr anchor="t"/>
          <a:lstStyle/>
          <a:p>
            <a:r>
              <a:rPr lang="zh-CN" altLang="en-US" b="1">
                <a:latin typeface="仿宋" panose="02010609060101010101" charset="-122"/>
                <a:ea typeface="仿宋" panose="02010609060101010101" charset="-122"/>
              </a:rPr>
              <a:t>重点内容</a:t>
            </a:r>
            <a:r>
              <a:rPr lang="zh-CN" altLang="en-US"/>
              <a:t>：</a:t>
            </a:r>
          </a:p>
          <a:p>
            <a:r>
              <a:rPr lang="en-US" altLang="zh-CN">
                <a:latin typeface="仿宋" panose="02010609060101010101" charset="-122"/>
                <a:ea typeface="仿宋" panose="02010609060101010101" charset="-122"/>
              </a:rPr>
              <a:t>1</a:t>
            </a:r>
            <a:r>
              <a:rPr lang="zh-CN" altLang="en-US">
                <a:latin typeface="仿宋" panose="02010609060101010101" charset="-122"/>
                <a:ea typeface="仿宋" panose="02010609060101010101" charset="-122"/>
              </a:rPr>
              <a:t>、新民主主义革命理论</a:t>
            </a:r>
            <a:r>
              <a:rPr lang="zh-CN" altLang="en-US">
                <a:latin typeface="仿宋" panose="02010609060101010101" charset="-122"/>
                <a:ea typeface="仿宋" panose="02010609060101010101" charset="-122"/>
                <a:sym typeface="微软雅黑" panose="020B0503020204020204" charset="-122"/>
              </a:rPr>
              <a:t>的形成的依据</a:t>
            </a:r>
          </a:p>
          <a:p>
            <a:r>
              <a:rPr lang="en-US" altLang="zh-CN">
                <a:latin typeface="仿宋" panose="02010609060101010101" charset="-122"/>
                <a:ea typeface="仿宋" panose="02010609060101010101" charset="-122"/>
              </a:rPr>
              <a:t>2</a:t>
            </a:r>
            <a:r>
              <a:rPr lang="zh-CN" altLang="en-US">
                <a:latin typeface="仿宋" panose="02010609060101010101" charset="-122"/>
                <a:ea typeface="仿宋" panose="02010609060101010101" charset="-122"/>
              </a:rPr>
              <a:t>、</a:t>
            </a:r>
            <a:r>
              <a:rPr lang="zh-CN" altLang="en-US">
                <a:latin typeface="仿宋" panose="02010609060101010101" charset="-122"/>
                <a:ea typeface="仿宋" panose="02010609060101010101" charset="-122"/>
                <a:sym typeface="微软雅黑" panose="020B0503020204020204" charset="-122"/>
              </a:rPr>
              <a:t>新民主主义革命的总路线和基本纲领</a:t>
            </a:r>
            <a:endParaRPr lang="zh-CN" altLang="en-US">
              <a:latin typeface="仿宋" panose="02010609060101010101" charset="-122"/>
              <a:ea typeface="仿宋" panose="02010609060101010101" charset="-122"/>
            </a:endParaRPr>
          </a:p>
          <a:p>
            <a:r>
              <a:rPr lang="en-US" altLang="zh-CN">
                <a:latin typeface="仿宋" panose="02010609060101010101" charset="-122"/>
                <a:ea typeface="仿宋" panose="02010609060101010101" charset="-122"/>
              </a:rPr>
              <a:t>3</a:t>
            </a:r>
            <a:r>
              <a:rPr lang="zh-CN" altLang="en-US">
                <a:latin typeface="仿宋" panose="02010609060101010101" charset="-122"/>
                <a:ea typeface="仿宋" panose="02010609060101010101" charset="-122"/>
              </a:rPr>
              <a:t>、新民主主义革命的道路和基本经验</a:t>
            </a:r>
          </a:p>
          <a:p>
            <a:endParaRPr lang="zh-CN" altLang="en-US">
              <a:latin typeface="仿宋" panose="02010609060101010101" charset="-122"/>
              <a:ea typeface="仿宋" panose="02010609060101010101" charset="-122"/>
            </a:endParaRPr>
          </a:p>
          <a:p>
            <a:r>
              <a:rPr lang="zh-CN" altLang="en-US" b="1">
                <a:latin typeface="仿宋" panose="02010609060101010101" charset="-122"/>
                <a:ea typeface="仿宋" panose="02010609060101010101" charset="-122"/>
              </a:rPr>
              <a:t>要点解释：</a:t>
            </a:r>
          </a:p>
          <a:p>
            <a:r>
              <a:rPr lang="en-US" altLang="zh-CN">
                <a:latin typeface="仿宋" panose="02010609060101010101" charset="-122"/>
                <a:ea typeface="仿宋" panose="02010609060101010101" charset="-122"/>
                <a:sym typeface="微软雅黑" panose="020B0503020204020204" charset="-122"/>
              </a:rPr>
              <a:t>1</a:t>
            </a:r>
            <a:r>
              <a:rPr lang="zh-CN" altLang="en-US">
                <a:latin typeface="仿宋" panose="02010609060101010101" charset="-122"/>
                <a:ea typeface="仿宋" panose="02010609060101010101" charset="-122"/>
                <a:sym typeface="微软雅黑" panose="020B0503020204020204" charset="-122"/>
              </a:rPr>
              <a:t>、新民主主义革命理论</a:t>
            </a:r>
            <a:r>
              <a:rPr lang="en-US" altLang="zh-CN">
                <a:latin typeface="仿宋" panose="02010609060101010101" charset="-122"/>
                <a:ea typeface="仿宋" panose="02010609060101010101" charset="-122"/>
                <a:sym typeface="微软雅黑" panose="020B0503020204020204" charset="-122"/>
              </a:rPr>
              <a:t>“</a:t>
            </a:r>
            <a:r>
              <a:rPr lang="zh-CN" altLang="en-US">
                <a:latin typeface="仿宋" panose="02010609060101010101" charset="-122"/>
                <a:ea typeface="仿宋" panose="02010609060101010101" charset="-122"/>
                <a:sym typeface="微软雅黑" panose="020B0503020204020204" charset="-122"/>
              </a:rPr>
              <a:t>新</a:t>
            </a:r>
            <a:r>
              <a:rPr lang="en-US" altLang="zh-CN">
                <a:latin typeface="仿宋" panose="02010609060101010101" charset="-122"/>
                <a:ea typeface="仿宋" panose="02010609060101010101" charset="-122"/>
                <a:sym typeface="微软雅黑" panose="020B0503020204020204" charset="-122"/>
              </a:rPr>
              <a:t>”</a:t>
            </a:r>
            <a:r>
              <a:rPr lang="zh-CN" altLang="en-US">
                <a:latin typeface="仿宋" panose="02010609060101010101" charset="-122"/>
                <a:ea typeface="仿宋" panose="02010609060101010101" charset="-122"/>
                <a:sym typeface="微软雅黑" panose="020B0503020204020204" charset="-122"/>
              </a:rPr>
              <a:t>在何处？</a:t>
            </a:r>
          </a:p>
          <a:p>
            <a:r>
              <a:rPr lang="en-US" altLang="zh-CN">
                <a:latin typeface="仿宋" panose="02010609060101010101" charset="-122"/>
                <a:ea typeface="仿宋" panose="02010609060101010101" charset="-122"/>
                <a:sym typeface="微软雅黑" panose="020B0503020204020204" charset="-122"/>
              </a:rPr>
              <a:t>2</a:t>
            </a:r>
            <a:r>
              <a:rPr lang="zh-CN" altLang="en-US">
                <a:latin typeface="仿宋" panose="02010609060101010101" charset="-122"/>
                <a:ea typeface="仿宋" panose="02010609060101010101" charset="-122"/>
                <a:sym typeface="微软雅黑" panose="020B0503020204020204" charset="-122"/>
              </a:rPr>
              <a:t>、新民主主义革命理论的逻辑起点</a:t>
            </a:r>
          </a:p>
          <a:p>
            <a:r>
              <a:rPr lang="en-US" altLang="zh-CN">
                <a:latin typeface="仿宋" panose="02010609060101010101" charset="-122"/>
                <a:ea typeface="仿宋" panose="02010609060101010101" charset="-122"/>
                <a:sym typeface="微软雅黑" panose="020B0503020204020204" charset="-122"/>
              </a:rPr>
              <a:t>3</a:t>
            </a:r>
            <a:r>
              <a:rPr lang="zh-CN" altLang="en-US">
                <a:latin typeface="仿宋" panose="02010609060101010101" charset="-122"/>
                <a:ea typeface="仿宋" panose="02010609060101010101" charset="-122"/>
                <a:sym typeface="微软雅黑" panose="020B0503020204020204" charset="-122"/>
              </a:rPr>
              <a:t>、新民主主义革命理论之价值</a:t>
            </a:r>
          </a:p>
          <a:p>
            <a:r>
              <a:rPr lang="zh-CN" altLang="en-US" b="1" dirty="0">
                <a:ea typeface="仿宋" panose="02010609060101010101" charset="-122"/>
              </a:rPr>
              <a:t>概念归纳</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p:txBody>
          <a:bodyPr anchor="ctr"/>
          <a:lstStyle/>
          <a:p>
            <a:endParaRPr lang="zh-CN" altLang="en-US"/>
          </a:p>
        </p:txBody>
      </p:sp>
      <p:sp>
        <p:nvSpPr>
          <p:cNvPr id="20482" name="内容占位符 2"/>
          <p:cNvSpPr>
            <a:spLocks noGrp="1"/>
          </p:cNvSpPr>
          <p:nvPr>
            <p:ph idx="1"/>
          </p:nvPr>
        </p:nvSpPr>
        <p:spPr/>
        <p:txBody>
          <a:bodyPr anchor="t"/>
          <a:lstStyle/>
          <a:p>
            <a:r>
              <a:rPr lang="zh-CN" altLang="en-US" b="1">
                <a:latin typeface="仿宋" panose="02010609060101010101" charset="-122"/>
                <a:ea typeface="仿宋" panose="02010609060101010101" charset="-122"/>
                <a:sym typeface="微软雅黑" panose="020B0503020204020204" charset="-122"/>
              </a:rPr>
              <a:t>新民主主义革命理论</a:t>
            </a:r>
            <a:r>
              <a:rPr lang="en-US" altLang="zh-CN" b="1">
                <a:latin typeface="仿宋" panose="02010609060101010101" charset="-122"/>
                <a:ea typeface="仿宋" panose="02010609060101010101" charset="-122"/>
                <a:sym typeface="微软雅黑" panose="020B0503020204020204" charset="-122"/>
              </a:rPr>
              <a:t>“</a:t>
            </a:r>
            <a:r>
              <a:rPr lang="zh-CN" altLang="en-US" b="1">
                <a:latin typeface="仿宋" panose="02010609060101010101" charset="-122"/>
                <a:ea typeface="仿宋" panose="02010609060101010101" charset="-122"/>
                <a:sym typeface="微软雅黑" panose="020B0503020204020204" charset="-122"/>
              </a:rPr>
              <a:t>新</a:t>
            </a:r>
            <a:r>
              <a:rPr lang="en-US" altLang="zh-CN" b="1">
                <a:latin typeface="仿宋" panose="02010609060101010101" charset="-122"/>
                <a:ea typeface="仿宋" panose="02010609060101010101" charset="-122"/>
                <a:sym typeface="微软雅黑" panose="020B0503020204020204" charset="-122"/>
              </a:rPr>
              <a:t>”</a:t>
            </a:r>
            <a:r>
              <a:rPr lang="zh-CN" altLang="en-US" b="1">
                <a:latin typeface="仿宋" panose="02010609060101010101" charset="-122"/>
                <a:ea typeface="仿宋" panose="02010609060101010101" charset="-122"/>
                <a:sym typeface="微软雅黑" panose="020B0503020204020204" charset="-122"/>
              </a:rPr>
              <a:t>在何处？</a:t>
            </a:r>
          </a:p>
          <a:p>
            <a:endParaRPr lang="zh-CN" altLang="en-US" b="1">
              <a:latin typeface="仿宋" panose="02010609060101010101" charset="-122"/>
              <a:ea typeface="仿宋" panose="02010609060101010101" charset="-122"/>
              <a:sym typeface="微软雅黑" panose="020B0503020204020204" charset="-122"/>
            </a:endParaRPr>
          </a:p>
          <a:p>
            <a:r>
              <a:rPr lang="en-US" altLang="zh-CN">
                <a:latin typeface="仿宋" panose="02010609060101010101" charset="-122"/>
                <a:ea typeface="仿宋" panose="02010609060101010101" charset="-122"/>
                <a:sym typeface="微软雅黑" panose="020B0503020204020204" charset="-122"/>
              </a:rPr>
              <a:t>1</a:t>
            </a:r>
            <a:r>
              <a:rPr lang="zh-CN" altLang="en-US">
                <a:latin typeface="仿宋" panose="02010609060101010101" charset="-122"/>
                <a:ea typeface="仿宋" panose="02010609060101010101" charset="-122"/>
                <a:sym typeface="微软雅黑" panose="020B0503020204020204" charset="-122"/>
              </a:rPr>
              <a:t>、与马克思主义之区别</a:t>
            </a:r>
          </a:p>
          <a:p>
            <a:r>
              <a:rPr lang="zh-CN" altLang="en-US">
                <a:latin typeface="仿宋" panose="02010609060101010101" charset="-122"/>
                <a:ea typeface="仿宋" panose="02010609060101010101" charset="-122"/>
                <a:sym typeface="微软雅黑" panose="020B0503020204020204" charset="-122"/>
              </a:rPr>
              <a:t>马克思的两大发现是唯物史观和剩余价值。毛泽东主要选择奉行的是马克思主义唯物史观中的阶级斗争理论。</a:t>
            </a:r>
          </a:p>
          <a:p>
            <a:r>
              <a:rPr lang="zh-CN" altLang="en-US">
                <a:latin typeface="仿宋" panose="02010609060101010101" charset="-122"/>
                <a:ea typeface="仿宋" panose="02010609060101010101" charset="-122"/>
                <a:sym typeface="微软雅黑" panose="020B0503020204020204" charset="-122"/>
              </a:rPr>
              <a:t>马克思主义的阶级分析，基于社会生产关系和在生产方式中的结构性地位。毛泽东是生活水平和政治态度。</a:t>
            </a:r>
          </a:p>
          <a:p>
            <a:r>
              <a:rPr lang="zh-CN" altLang="en-US">
                <a:latin typeface="仿宋" panose="02010609060101010101" charset="-122"/>
                <a:ea typeface="仿宋" panose="02010609060101010101" charset="-122"/>
                <a:sym typeface="微软雅黑" panose="020B0503020204020204" charset="-122"/>
              </a:rPr>
              <a:t>为什么工人阶级是最具有革命性的阶级？</a:t>
            </a:r>
          </a:p>
          <a:p>
            <a:r>
              <a:rPr lang="zh-CN" altLang="en-US">
                <a:latin typeface="仿宋" panose="02010609060101010101" charset="-122"/>
                <a:ea typeface="仿宋" panose="02010609060101010101" charset="-122"/>
                <a:sym typeface="微软雅黑" panose="020B0503020204020204" charset="-122"/>
              </a:rPr>
              <a:t>马克思：是先进生产力的代表者；</a:t>
            </a:r>
          </a:p>
          <a:p>
            <a:r>
              <a:rPr lang="zh-CN" altLang="en-US">
                <a:latin typeface="仿宋" panose="02010609060101010101" charset="-122"/>
                <a:ea typeface="仿宋" panose="02010609060101010101" charset="-122"/>
                <a:sym typeface="微软雅黑" panose="020B0503020204020204" charset="-122"/>
              </a:rPr>
              <a:t>毛泽东：是</a:t>
            </a:r>
            <a:r>
              <a:rPr lang="en-US" altLang="zh-CN">
                <a:latin typeface="仿宋" panose="02010609060101010101" charset="-122"/>
                <a:ea typeface="仿宋" panose="02010609060101010101" charset="-122"/>
                <a:sym typeface="微软雅黑" panose="020B0503020204020204" charset="-122"/>
              </a:rPr>
              <a:t>“</a:t>
            </a:r>
            <a:r>
              <a:rPr lang="zh-CN" altLang="en-US">
                <a:latin typeface="仿宋" panose="02010609060101010101" charset="-122"/>
                <a:ea typeface="仿宋" panose="02010609060101010101" charset="-122"/>
                <a:sym typeface="微软雅黑" panose="020B0503020204020204" charset="-122"/>
              </a:rPr>
              <a:t>穷</a:t>
            </a:r>
            <a:r>
              <a:rPr lang="en-US" altLang="zh-CN">
                <a:latin typeface="仿宋" panose="02010609060101010101" charset="-122"/>
                <a:ea typeface="仿宋" panose="02010609060101010101" charset="-122"/>
                <a:sym typeface="微软雅黑" panose="020B0503020204020204" charset="-122"/>
              </a:rPr>
              <a:t>”</a:t>
            </a:r>
            <a:r>
              <a:rPr lang="zh-CN" altLang="en-US">
                <a:latin typeface="仿宋" panose="02010609060101010101" charset="-122"/>
                <a:ea typeface="仿宋" panose="02010609060101010101" charset="-122"/>
                <a:sym typeface="微软雅黑" panose="020B0503020204020204" charset="-122"/>
              </a:rPr>
              <a:t>。农民比工人更穷，农民更革命。</a:t>
            </a:r>
          </a:p>
          <a:p>
            <a:endParaRPr lang="zh-CN" altLang="en-US">
              <a:latin typeface="仿宋" panose="02010609060101010101" charset="-122"/>
              <a:ea typeface="仿宋" panose="02010609060101010101" charset="-122"/>
              <a:sym typeface="微软雅黑" panose="020B0503020204020204" charset="-122"/>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p:txBody>
          <a:bodyPr anchor="ctr"/>
          <a:lstStyle/>
          <a:p>
            <a:endParaRPr lang="zh-CN" altLang="en-US"/>
          </a:p>
        </p:txBody>
      </p:sp>
      <p:sp>
        <p:nvSpPr>
          <p:cNvPr id="21506" name="内容占位符 2"/>
          <p:cNvSpPr>
            <a:spLocks noGrp="1"/>
          </p:cNvSpPr>
          <p:nvPr>
            <p:ph idx="1"/>
          </p:nvPr>
        </p:nvSpPr>
        <p:spPr/>
        <p:txBody>
          <a:bodyPr anchor="t"/>
          <a:lstStyle/>
          <a:p>
            <a:r>
              <a:rPr lang="en-US" altLang="zh-CN" sz="2400">
                <a:latin typeface="仿宋" panose="02010609060101010101" charset="-122"/>
                <a:ea typeface="仿宋" panose="02010609060101010101" charset="-122"/>
              </a:rPr>
              <a:t>2</a:t>
            </a:r>
            <a:r>
              <a:rPr lang="zh-CN" altLang="en-US" sz="2400">
                <a:latin typeface="仿宋" panose="02010609060101010101" charset="-122"/>
                <a:ea typeface="仿宋" panose="02010609060101010101" charset="-122"/>
              </a:rPr>
              <a:t>、与旧民主主义革命的区别</a:t>
            </a:r>
          </a:p>
          <a:p>
            <a:r>
              <a:rPr lang="zh-CN" altLang="en-US" sz="2400">
                <a:latin typeface="仿宋" panose="02010609060101010101" charset="-122"/>
                <a:ea typeface="仿宋" panose="02010609060101010101" charset="-122"/>
              </a:rPr>
              <a:t>旧民主主义革命的资产阶级领导，新民主主义革命是无产阶级（通过共产党）领导；</a:t>
            </a:r>
          </a:p>
          <a:p>
            <a:r>
              <a:rPr lang="zh-CN" altLang="en-US" sz="2400">
                <a:latin typeface="仿宋" panose="02010609060101010101" charset="-122"/>
                <a:ea typeface="仿宋" panose="02010609060101010101" charset="-122"/>
                <a:sym typeface="微软雅黑" panose="020B0503020204020204" charset="-122"/>
              </a:rPr>
              <a:t>新民主主义革命理论将资产阶级分析为官僚买办资产阶级和民族资产阶级，买办资产阶级是革命对象，民族资产阶级是革命动力；</a:t>
            </a:r>
          </a:p>
          <a:p>
            <a:r>
              <a:rPr lang="zh-CN" altLang="en-US" sz="2400">
                <a:latin typeface="仿宋" panose="02010609060101010101" charset="-122"/>
                <a:ea typeface="仿宋" panose="02010609060101010101" charset="-122"/>
                <a:sym typeface="微软雅黑" panose="020B0503020204020204" charset="-122"/>
              </a:rPr>
              <a:t>新民主主义革命的对象不是一般的资本主义私有财产，而是帝国主义和封建主义；</a:t>
            </a:r>
          </a:p>
          <a:p>
            <a:r>
              <a:rPr lang="zh-CN" altLang="en-US" sz="2400">
                <a:latin typeface="仿宋" panose="02010609060101010101" charset="-122"/>
                <a:ea typeface="仿宋" panose="02010609060101010101" charset="-122"/>
                <a:sym typeface="微软雅黑" panose="020B0503020204020204" charset="-122"/>
              </a:rPr>
              <a:t>无产阶级领导，前途是通过新民主主义社会的过渡实现社会主义。</a:t>
            </a:r>
          </a:p>
          <a:p>
            <a:endParaRPr lang="zh-CN" altLang="en-US" sz="2400">
              <a:latin typeface="仿宋" panose="02010609060101010101" charset="-122"/>
              <a:ea typeface="仿宋" panose="02010609060101010101" charset="-122"/>
              <a:sym typeface="微软雅黑" panose="020B0503020204020204" charset="-122"/>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p:txBody>
          <a:bodyPr anchor="ctr"/>
          <a:lstStyle/>
          <a:p>
            <a:endParaRPr lang="zh-CN" altLang="en-US"/>
          </a:p>
        </p:txBody>
      </p:sp>
      <p:sp>
        <p:nvSpPr>
          <p:cNvPr id="22530" name="内容占位符 2"/>
          <p:cNvSpPr>
            <a:spLocks noGrp="1"/>
          </p:cNvSpPr>
          <p:nvPr>
            <p:ph idx="1"/>
          </p:nvPr>
        </p:nvSpPr>
        <p:spPr/>
        <p:txBody>
          <a:bodyPr anchor="t"/>
          <a:lstStyle/>
          <a:p>
            <a:r>
              <a:rPr lang="zh-CN" altLang="en-US" b="1">
                <a:latin typeface="仿宋" panose="02010609060101010101" charset="-122"/>
                <a:ea typeface="仿宋" panose="02010609060101010101" charset="-122"/>
                <a:sym typeface="微软雅黑" panose="020B0503020204020204" charset="-122"/>
              </a:rPr>
              <a:t>新民主主义革命理论的逻辑起点</a:t>
            </a:r>
          </a:p>
          <a:p>
            <a:endParaRPr lang="zh-CN" altLang="en-US" b="1">
              <a:latin typeface="仿宋" panose="02010609060101010101" charset="-122"/>
              <a:ea typeface="仿宋" panose="02010609060101010101" charset="-122"/>
              <a:sym typeface="微软雅黑" panose="020B0503020204020204" charset="-122"/>
            </a:endParaRPr>
          </a:p>
          <a:p>
            <a:r>
              <a:rPr lang="en-US" altLang="zh-CN">
                <a:latin typeface="仿宋" panose="02010609060101010101" charset="-122"/>
                <a:ea typeface="仿宋" panose="02010609060101010101" charset="-122"/>
                <a:sym typeface="微软雅黑" panose="020B0503020204020204" charset="-122"/>
              </a:rPr>
              <a:t>1</a:t>
            </a:r>
            <a:r>
              <a:rPr lang="zh-CN" altLang="en-US">
                <a:latin typeface="仿宋" panose="02010609060101010101" charset="-122"/>
                <a:ea typeface="仿宋" panose="02010609060101010101" charset="-122"/>
                <a:sym typeface="微软雅黑" panose="020B0503020204020204" charset="-122"/>
              </a:rPr>
              <a:t>、实事求是的思想路线</a:t>
            </a:r>
          </a:p>
          <a:p>
            <a:r>
              <a:rPr lang="zh-CN" altLang="en-US">
                <a:latin typeface="仿宋" panose="02010609060101010101" charset="-122"/>
                <a:ea typeface="仿宋" panose="02010609060101010101" charset="-122"/>
                <a:sym typeface="微软雅黑" panose="020B0503020204020204" charset="-122"/>
              </a:rPr>
              <a:t>一切从实际出发，理论联系实际，作出合乎中国需要的理论性创造。</a:t>
            </a:r>
          </a:p>
          <a:p>
            <a:r>
              <a:rPr lang="zh-CN" altLang="en-US">
                <a:latin typeface="仿宋" panose="02010609060101010101" charset="-122"/>
                <a:ea typeface="仿宋" panose="02010609060101010101" charset="-122"/>
                <a:sym typeface="微软雅黑" panose="020B0503020204020204" charset="-122"/>
              </a:rPr>
              <a:t>一切从实际出发，其实现路径就是一切从中国的特点出发，从中国的国情出发。毛泽东使用的概念：中国的特性、中国的特点、中国社会的特点、中国历史的特点、中国革命的特点、中国革命战争的特点、中国社会各阶级的特点、中国民族的特点等等。其进一步的具体化就是重视中国历史和现实的调查研究。</a:t>
            </a:r>
          </a:p>
          <a:p>
            <a:r>
              <a:rPr lang="zh-CN" altLang="en-US">
                <a:latin typeface="仿宋" panose="02010609060101010101" charset="-122"/>
                <a:ea typeface="仿宋" panose="02010609060101010101" charset="-122"/>
                <a:sym typeface="微软雅黑" panose="020B0503020204020204" charset="-122"/>
              </a:rPr>
              <a:t>其针对的是：有人从理论出发，从本本出发。</a:t>
            </a:r>
          </a:p>
          <a:p>
            <a:endParaRPr lang="zh-CN" altLang="en-US">
              <a:latin typeface="仿宋" panose="02010609060101010101" charset="-122"/>
              <a:ea typeface="仿宋" panose="02010609060101010101" charset="-122"/>
              <a:sym typeface="微软雅黑" panose="020B0503020204020204" charset="-122"/>
            </a:endParaRPr>
          </a:p>
          <a:p>
            <a:endParaRPr lang="zh-CN" altLang="en-US">
              <a:latin typeface="仿宋" panose="02010609060101010101" charset="-122"/>
              <a:ea typeface="仿宋" panose="02010609060101010101" charset="-122"/>
              <a:sym typeface="微软雅黑" panose="020B0503020204020204" charset="-122"/>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rPr>
              <a:t>对待马克思主义理论的态度是从中找立场、找观点、找方法。而不是照抄、照搬。反对教条主义。</a:t>
            </a:r>
          </a:p>
          <a:p>
            <a:r>
              <a:rPr lang="zh-CN" altLang="en-US">
                <a:latin typeface="仿宋" panose="02010609060101010101" charset="-122"/>
                <a:ea typeface="仿宋" panose="02010609060101010101" charset="-122"/>
              </a:rPr>
              <a:t>毛泽东语：</a:t>
            </a:r>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rPr>
              <a:t>马克思主义必须和我国的具体特点相结合并通过一定的民族形式才能实现</a:t>
            </a:r>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rPr>
              <a:t>。</a:t>
            </a:r>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rPr>
              <a:t>离开中国的特点来谈马克思主义，只是抽象的空洞的马克思主义。</a:t>
            </a:r>
            <a:r>
              <a:rPr lang="en-US" altLang="zh-CN">
                <a:latin typeface="仿宋" panose="02010609060101010101" charset="-122"/>
                <a:ea typeface="仿宋" panose="02010609060101010101" charset="-122"/>
              </a:rPr>
              <a:t>”</a:t>
            </a:r>
          </a:p>
          <a:p>
            <a:endParaRPr lang="en-US" altLang="zh-CN">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一个议题：如果根据对客观事物的认识，理论联系实际，</a:t>
            </a:r>
            <a:r>
              <a:rPr lang="zh-CN" altLang="en-US">
                <a:latin typeface="仿宋" panose="02010609060101010101" charset="-122"/>
                <a:ea typeface="仿宋" panose="02010609060101010101" charset="-122"/>
                <a:sym typeface="微软雅黑" panose="020B0503020204020204" charset="-122"/>
              </a:rPr>
              <a:t>作出合乎中国需要的理论性创造，那么，从这个理论出发指导实践如何？</a:t>
            </a:r>
          </a:p>
          <a:p>
            <a:r>
              <a:rPr lang="zh-CN" altLang="en-US">
                <a:latin typeface="仿宋" panose="02010609060101010101" charset="-122"/>
                <a:ea typeface="仿宋" panose="02010609060101010101" charset="-122"/>
              </a:rPr>
              <a:t>自然科学领域的理论，需要从中国的实际出发吗？</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a:latin typeface="仿宋" panose="02010609060101010101" charset="-122"/>
                <a:ea typeface="仿宋" panose="02010609060101010101" charset="-122"/>
                <a:sym typeface="微软雅黑" panose="020B0503020204020204" charset="-122"/>
              </a:rPr>
              <a:t>2</a:t>
            </a:r>
            <a:r>
              <a:rPr lang="zh-CN" altLang="en-US">
                <a:latin typeface="仿宋" panose="02010609060101010101" charset="-122"/>
                <a:ea typeface="仿宋" panose="02010609060101010101" charset="-122"/>
                <a:sym typeface="微软雅黑" panose="020B0503020204020204" charset="-122"/>
              </a:rPr>
              <a:t>、半殖民地半封建社会的社会性质的判断</a:t>
            </a:r>
          </a:p>
          <a:p>
            <a:endParaRPr lang="zh-CN" altLang="en-US">
              <a:latin typeface="仿宋" panose="02010609060101010101" charset="-122"/>
              <a:ea typeface="仿宋" panose="02010609060101010101" charset="-122"/>
              <a:sym typeface="微软雅黑" panose="020B0503020204020204" charset="-122"/>
            </a:endParaRPr>
          </a:p>
          <a:p>
            <a:r>
              <a:rPr lang="zh-CN" altLang="en-US">
                <a:latin typeface="仿宋" panose="02010609060101010101" charset="-122"/>
                <a:ea typeface="仿宋" panose="02010609060101010101" charset="-122"/>
                <a:sym typeface="微软雅黑" panose="020B0503020204020204" charset="-122"/>
              </a:rPr>
              <a:t>毛泽东</a:t>
            </a:r>
            <a:r>
              <a:rPr lang="en-US" altLang="zh-CN">
                <a:latin typeface="仿宋" panose="02010609060101010101" charset="-122"/>
                <a:ea typeface="仿宋" panose="02010609060101010101" charset="-122"/>
                <a:sym typeface="微软雅黑" panose="020B0503020204020204" charset="-122"/>
              </a:rPr>
              <a:t>“</a:t>
            </a:r>
            <a:r>
              <a:rPr lang="zh-CN" altLang="en-US">
                <a:latin typeface="仿宋" panose="02010609060101010101" charset="-122"/>
                <a:ea typeface="仿宋" panose="02010609060101010101" charset="-122"/>
                <a:sym typeface="微软雅黑" panose="020B0503020204020204" charset="-122"/>
              </a:rPr>
              <a:t>认清中国的国情，乃是认清一切革命问题的根据</a:t>
            </a:r>
            <a:r>
              <a:rPr lang="en-US" altLang="zh-CN">
                <a:latin typeface="仿宋" panose="02010609060101010101" charset="-122"/>
                <a:ea typeface="仿宋" panose="02010609060101010101" charset="-122"/>
                <a:sym typeface="微软雅黑" panose="020B0503020204020204" charset="-122"/>
              </a:rPr>
              <a:t>”</a:t>
            </a:r>
            <a:endParaRPr lang="zh-CN" altLang="en-US">
              <a:latin typeface="仿宋" panose="02010609060101010101" charset="-122"/>
              <a:ea typeface="仿宋" panose="02010609060101010101" charset="-122"/>
              <a:sym typeface="微软雅黑" panose="020B0503020204020204" charset="-122"/>
            </a:endParaRPr>
          </a:p>
          <a:p>
            <a:endParaRPr lang="zh-CN" altLang="en-US">
              <a:latin typeface="仿宋" panose="02010609060101010101" charset="-122"/>
              <a:ea typeface="仿宋" panose="02010609060101010101" charset="-122"/>
              <a:sym typeface="微软雅黑" panose="020B0503020204020204" charset="-122"/>
            </a:endParaRPr>
          </a:p>
          <a:p>
            <a:r>
              <a:rPr lang="zh-CN" altLang="en-US">
                <a:latin typeface="仿宋" panose="02010609060101010101" charset="-122"/>
                <a:ea typeface="仿宋" panose="02010609060101010101" charset="-122"/>
                <a:sym typeface="微软雅黑" panose="020B0503020204020204" charset="-122"/>
              </a:rPr>
              <a:t>半殖民地半封建社会的特质？</a:t>
            </a:r>
          </a:p>
          <a:p>
            <a:r>
              <a:rPr lang="zh-CN" altLang="en-US">
                <a:latin typeface="仿宋" panose="02010609060101010101" charset="-122"/>
                <a:ea typeface="仿宋" panose="02010609060101010101" charset="-122"/>
                <a:sym typeface="微软雅黑" panose="020B0503020204020204" charset="-122"/>
              </a:rPr>
              <a:t>割地、赔款、租界、领事裁判权；</a:t>
            </a:r>
          </a:p>
          <a:p>
            <a:r>
              <a:rPr lang="zh-CN" altLang="en-US">
                <a:latin typeface="仿宋" panose="02010609060101010101" charset="-122"/>
                <a:ea typeface="仿宋" panose="02010609060101010101" charset="-122"/>
                <a:sym typeface="微软雅黑" panose="020B0503020204020204" charset="-122"/>
              </a:rPr>
              <a:t>（反帝国主义）</a:t>
            </a:r>
          </a:p>
          <a:p>
            <a:r>
              <a:rPr lang="zh-CN" altLang="en-US">
                <a:latin typeface="仿宋" panose="02010609060101010101" charset="-122"/>
                <a:ea typeface="仿宋" panose="02010609060101010101" charset="-122"/>
                <a:sym typeface="微软雅黑" panose="020B0503020204020204" charset="-122"/>
              </a:rPr>
              <a:t>小生产的农村封建经济仍占着显著的优势，资本主义有了一定的发展,但没有成为中国社会经济的主要形式。</a:t>
            </a:r>
          </a:p>
          <a:p>
            <a:r>
              <a:rPr lang="zh-CN" altLang="en-US"/>
              <a:t>（</a:t>
            </a:r>
            <a:r>
              <a:rPr lang="zh-CN" altLang="en-US">
                <a:latin typeface="仿宋" panose="02010609060101010101" charset="-122"/>
                <a:ea typeface="仿宋" panose="02010609060101010101" charset="-122"/>
                <a:sym typeface="微软雅黑" panose="020B0503020204020204" charset="-122"/>
              </a:rPr>
              <a:t>不是一般的反对资本主义私有财产，主要的反对封建主义</a:t>
            </a:r>
            <a:r>
              <a:rPr lang="zh-CN" altLang="en-US"/>
              <a:t>）</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p:txBody>
          <a:bodyPr anchor="ctr"/>
          <a:lstStyle/>
          <a:p>
            <a:endParaRPr lang="zh-CN" altLang="en-US"/>
          </a:p>
        </p:txBody>
      </p:sp>
      <p:sp>
        <p:nvSpPr>
          <p:cNvPr id="23554" name="内容占位符 2"/>
          <p:cNvSpPr>
            <a:spLocks noGrp="1"/>
          </p:cNvSpPr>
          <p:nvPr>
            <p:ph idx="1"/>
          </p:nvPr>
        </p:nvSpPr>
        <p:spPr/>
        <p:txBody>
          <a:bodyPr anchor="t"/>
          <a:lstStyle/>
          <a:p>
            <a:r>
              <a:rPr lang="zh-CN" altLang="en-US" b="1">
                <a:latin typeface="仿宋" panose="02010609060101010101" charset="-122"/>
                <a:ea typeface="仿宋" panose="02010609060101010101" charset="-122"/>
                <a:sym typeface="微软雅黑" panose="020B0503020204020204" charset="-122"/>
              </a:rPr>
              <a:t>新民主主义革命理论之价值</a:t>
            </a:r>
          </a:p>
          <a:p>
            <a:endParaRPr lang="zh-CN" altLang="en-US" b="1">
              <a:latin typeface="仿宋" panose="02010609060101010101" charset="-122"/>
              <a:ea typeface="仿宋" panose="02010609060101010101" charset="-122"/>
              <a:sym typeface="微软雅黑" panose="020B0503020204020204" charset="-122"/>
            </a:endParaRPr>
          </a:p>
          <a:p>
            <a:r>
              <a:rPr lang="zh-CN" altLang="en-US">
                <a:latin typeface="仿宋" panose="02010609060101010101" charset="-122"/>
                <a:ea typeface="仿宋" panose="02010609060101010101" charset="-122"/>
                <a:sym typeface="微软雅黑" panose="020B0503020204020204" charset="-122"/>
              </a:rPr>
              <a:t>一个组织，采取革命行动，一定需要有一种理性的信仰来作为行动的指针，事实证明新民主主义革命理论无可挑剔的实现了这种功能。</a:t>
            </a:r>
          </a:p>
          <a:p>
            <a:r>
              <a:rPr lang="zh-CN" altLang="en-US">
                <a:latin typeface="仿宋" panose="02010609060101010101" charset="-122"/>
                <a:ea typeface="仿宋" panose="02010609060101010101" charset="-122"/>
                <a:sym typeface="微软雅黑" panose="020B0503020204020204" charset="-122"/>
              </a:rPr>
              <a:t>毛泽东：</a:t>
            </a:r>
            <a:r>
              <a:rPr lang="en-US" altLang="zh-CN">
                <a:latin typeface="仿宋" panose="02010609060101010101" charset="-122"/>
                <a:ea typeface="仿宋" panose="02010609060101010101" charset="-122"/>
                <a:sym typeface="微软雅黑" panose="020B0503020204020204" charset="-122"/>
              </a:rPr>
              <a:t>“</a:t>
            </a:r>
            <a:r>
              <a:rPr lang="zh-CN" altLang="en-US">
                <a:latin typeface="仿宋" panose="02010609060101010101" charset="-122"/>
                <a:ea typeface="仿宋" panose="02010609060101010101" charset="-122"/>
                <a:sym typeface="微软雅黑" panose="020B0503020204020204" charset="-122"/>
              </a:rPr>
              <a:t>统一战线，武装斗争，党的建设，是我们党在中国革命中的三个基本问题。正确地理解了这三个问题及其相互关系，就等于正确地领导了全部中国革命。</a:t>
            </a:r>
            <a:r>
              <a:rPr lang="en-US" altLang="zh-CN">
                <a:latin typeface="仿宋" panose="02010609060101010101" charset="-122"/>
                <a:ea typeface="仿宋" panose="02010609060101010101" charset="-122"/>
                <a:sym typeface="微软雅黑" panose="020B0503020204020204" charset="-122"/>
              </a:rPr>
              <a:t>”</a:t>
            </a:r>
          </a:p>
          <a:p>
            <a:r>
              <a:rPr lang="zh-CN" altLang="en-US">
                <a:latin typeface="仿宋" panose="02010609060101010101" charset="-122"/>
                <a:ea typeface="仿宋" panose="02010609060101010101" charset="-122"/>
                <a:sym typeface="微软雅黑" panose="020B0503020204020204" charset="-122"/>
              </a:rPr>
              <a:t>三大法宝，是毛泽东革命成功的实现途径。</a:t>
            </a:r>
          </a:p>
          <a:p>
            <a:endParaRPr lang="en-US" altLang="zh-CN">
              <a:latin typeface="仿宋" panose="02010609060101010101" charset="-122"/>
              <a:ea typeface="仿宋" panose="02010609060101010101" charset="-122"/>
              <a:sym typeface="微软雅黑" panose="020B0503020204020204" charset="-122"/>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sym typeface="+mn-ea"/>
              </a:rPr>
              <a:t>党的建设</a:t>
            </a:r>
            <a:endParaRPr lang="zh-CN" altLang="en-US">
              <a:latin typeface="仿宋" panose="02010609060101010101" charset="-122"/>
              <a:ea typeface="仿宋" panose="02010609060101010101" charset="-122"/>
            </a:endParaRPr>
          </a:p>
          <a:p>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、其最重要的价值观是党的领导。</a:t>
            </a:r>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sym typeface="+mn-ea"/>
              </a:rPr>
              <a:t>美国政治学家亨廷顿</a:t>
            </a:r>
            <a:r>
              <a:rPr lang="en-US" altLang="zh-CN">
                <a:latin typeface="仿宋" panose="02010609060101010101" charset="-122"/>
                <a:ea typeface="仿宋" panose="02010609060101010101" charset="-122"/>
                <a:sym typeface="+mn-ea"/>
              </a:rPr>
              <a:t>“</a:t>
            </a:r>
            <a:r>
              <a:rPr lang="zh-CN" altLang="en-US">
                <a:latin typeface="仿宋" panose="02010609060101010101" charset="-122"/>
                <a:ea typeface="仿宋" panose="02010609060101010101" charset="-122"/>
                <a:sym typeface="+mn-ea"/>
              </a:rPr>
              <a:t>共产主义最有意义的特性是其政治理论和实践，不是马克思主义而是列宁主义。</a:t>
            </a:r>
            <a:r>
              <a:rPr lang="en-US" altLang="zh-CN">
                <a:latin typeface="仿宋" panose="02010609060101010101" charset="-122"/>
                <a:ea typeface="仿宋" panose="02010609060101010101" charset="-122"/>
                <a:sym typeface="+mn-ea"/>
              </a:rPr>
              <a:t>”</a:t>
            </a:r>
            <a:endParaRPr lang="en-US" altLang="zh-CN">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sym typeface="+mn-ea"/>
              </a:rPr>
              <a:t>是列宁主义成就了马克思的社会主义，又是毛泽东学习列宁主义成就了中国新民主主义革命。</a:t>
            </a:r>
          </a:p>
          <a:p>
            <a:r>
              <a:rPr lang="zh-CN" altLang="en-US">
                <a:latin typeface="仿宋" panose="02010609060101010101" charset="-122"/>
                <a:ea typeface="仿宋" panose="02010609060101010101" charset="-122"/>
                <a:sym typeface="+mn-ea"/>
              </a:rPr>
              <a:t>马克思认为，关键是社会阶级，列宁认为关键是政党。列宁将一种政治体制即政党，提高到社会阶级之上。</a:t>
            </a:r>
            <a:endParaRPr lang="zh-CN" altLang="en-US">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sym typeface="+mn-ea"/>
              </a:rPr>
              <a:t>列宁认为，无产阶级不可能自己培养出来阶级意识，这种意识是由共产党领导的知识分子灌输出来的。革命意识是理论上洞察力的产物，革命运动是政党的产物。国家是政党统治，而不是由阶级统治。中国共产党是列宁主义政党。</a:t>
            </a:r>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、思想建设，特别强调思想入党。</a:t>
            </a:r>
          </a:p>
          <a:p>
            <a:endParaRPr lang="zh-CN" altLang="en-US">
              <a:latin typeface="仿宋" panose="02010609060101010101" charset="-122"/>
              <a:ea typeface="仿宋" panose="02010609060101010101" charset="-122"/>
              <a:sym typeface="+mn-ea"/>
            </a:endParaRPr>
          </a:p>
          <a:p>
            <a:r>
              <a:rPr lang="zh-CN" altLang="en-US">
                <a:latin typeface="仿宋" panose="02010609060101010101" charset="-122"/>
                <a:ea typeface="仿宋" panose="02010609060101010101" charset="-122"/>
                <a:sym typeface="+mn-ea"/>
              </a:rPr>
              <a:t>中国党和军队的主要成分是农民，如何实现无产阶级领导的新民主主义革命？就是把党建设成为无产阶级先锋队，党指挥枪。</a:t>
            </a:r>
          </a:p>
          <a:p>
            <a:r>
              <a:rPr lang="zh-CN" altLang="en-US">
                <a:latin typeface="仿宋" panose="02010609060101010101" charset="-122"/>
                <a:ea typeface="仿宋" panose="02010609060101010101" charset="-122"/>
                <a:sym typeface="+mn-ea"/>
              </a:rPr>
              <a:t>开读书书目，时间安排、批评与自我批评、整风运动。</a:t>
            </a:r>
          </a:p>
          <a:p>
            <a:endParaRPr lang="zh-CN" altLang="en-US">
              <a:latin typeface="仿宋" panose="02010609060101010101" charset="-122"/>
              <a:ea typeface="仿宋" panose="02010609060101010101" charset="-122"/>
            </a:endParaRPr>
          </a:p>
          <a:p>
            <a:r>
              <a:rPr lang="en-US" altLang="zh-CN">
                <a:latin typeface="仿宋" panose="02010609060101010101" charset="-122"/>
                <a:ea typeface="仿宋" panose="02010609060101010101" charset="-122"/>
                <a:sym typeface="+mn-ea"/>
              </a:rPr>
              <a:t>3</a:t>
            </a:r>
            <a:r>
              <a:rPr lang="zh-CN" altLang="en-US">
                <a:latin typeface="仿宋" panose="02010609060101010101" charset="-122"/>
                <a:ea typeface="仿宋" panose="02010609060101010101" charset="-122"/>
                <a:sym typeface="+mn-ea"/>
              </a:rPr>
              <a:t>、组织建设。</a:t>
            </a:r>
          </a:p>
          <a:p>
            <a:r>
              <a:rPr lang="zh-CN" altLang="en-US">
                <a:latin typeface="仿宋" panose="02010609060101010101" charset="-122"/>
                <a:ea typeface="仿宋" panose="02010609060101010101" charset="-122"/>
                <a:sym typeface="+mn-ea"/>
              </a:rPr>
              <a:t>“支部建在连上”来彻底实现党对军队的绝对领导。后又扩展整个社会，使人们的一切生活和思想在“党组织”掌握之中。党成了整个社会最完善的上下贯通的组织结构。</a:t>
            </a:r>
          </a:p>
          <a:p>
            <a:r>
              <a:rPr lang="zh-CN" altLang="en-US">
                <a:latin typeface="仿宋" panose="02010609060101010101" charset="-122"/>
                <a:ea typeface="仿宋" panose="02010609060101010101" charset="-122"/>
                <a:sym typeface="+mn-ea"/>
              </a:rPr>
              <a:t> </a:t>
            </a:r>
          </a:p>
          <a:p>
            <a:endParaRPr lang="zh-CN" alt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p:txBody>
          <a:bodyPr anchor="ctr"/>
          <a:lstStyle/>
          <a:p>
            <a:endParaRPr lang="zh-CN" altLang="en-US"/>
          </a:p>
        </p:txBody>
      </p:sp>
      <p:sp>
        <p:nvSpPr>
          <p:cNvPr id="24578" name="内容占位符 2"/>
          <p:cNvSpPr>
            <a:spLocks noGrp="1"/>
          </p:cNvSpPr>
          <p:nvPr>
            <p:ph idx="1"/>
          </p:nvPr>
        </p:nvSpPr>
        <p:spPr/>
        <p:txBody>
          <a:bodyPr anchor="t"/>
          <a:lstStyle/>
          <a:p>
            <a:r>
              <a:rPr lang="zh-CN" altLang="en-US">
                <a:latin typeface="仿宋" panose="02010609060101010101" charset="-122"/>
                <a:ea typeface="仿宋" panose="02010609060101010101" charset="-122"/>
                <a:sym typeface="+mn-ea"/>
              </a:rPr>
              <a:t>武装斗争</a:t>
            </a:r>
            <a:endParaRPr lang="zh-CN" altLang="en-US">
              <a:latin typeface="仿宋" panose="02010609060101010101" charset="-122"/>
              <a:ea typeface="仿宋" panose="02010609060101010101" charset="-122"/>
            </a:endParaRPr>
          </a:p>
          <a:p>
            <a:r>
              <a:rPr lang="en-US" altLang="zh-CN">
                <a:latin typeface="仿宋" panose="02010609060101010101" charset="-122"/>
                <a:ea typeface="仿宋" panose="02010609060101010101" charset="-122"/>
              </a:rPr>
              <a:t>1</a:t>
            </a:r>
            <a:r>
              <a:rPr lang="zh-CN" altLang="en-US">
                <a:latin typeface="仿宋" panose="02010609060101010101" charset="-122"/>
                <a:ea typeface="仿宋" panose="02010609060101010101" charset="-122"/>
              </a:rPr>
              <a:t>、毛泽东是卓越的军事家。</a:t>
            </a:r>
          </a:p>
          <a:p>
            <a:r>
              <a:rPr lang="zh-CN" altLang="en-US">
                <a:latin typeface="仿宋" panose="02010609060101010101" charset="-122"/>
                <a:ea typeface="仿宋" panose="02010609060101010101" charset="-122"/>
              </a:rPr>
              <a:t>是以其领导武装斗争即革命战争的才能和地位而获得拥护，并逐渐取得党内的最高权力。</a:t>
            </a:r>
          </a:p>
          <a:p>
            <a:r>
              <a:rPr lang="zh-CN" altLang="en-US">
                <a:latin typeface="仿宋" panose="02010609060101010101" charset="-122"/>
                <a:ea typeface="仿宋" panose="02010609060101010101" charset="-122"/>
              </a:rPr>
              <a:t>毛泽东最光辉的理论著作无疑是有关武装斗争的论著。</a:t>
            </a:r>
          </a:p>
          <a:p>
            <a:r>
              <a:rPr lang="zh-CN" altLang="en-US">
                <a:latin typeface="仿宋" panose="02010609060101010101" charset="-122"/>
                <a:ea typeface="仿宋" panose="02010609060101010101" charset="-122"/>
              </a:rPr>
              <a:t>《中国革命战争的战略问题》、《抗日游击战争的战略问题》、《论持久战》、《论新阶段》、《战争和战略问题》、《抗日战争胜利后的时局和我们的方针》、《以自卫的战争粉碎蒋介石的进攻》、《集中优势兵力，各个歼灭敌人》、《解放战争第二年的战略方针》、关于辽沈、淮海、平津三大战役的作战方针等著作和文电。</a:t>
            </a:r>
          </a:p>
          <a:p>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sz="2400" dirty="0" smtClean="0">
                <a:latin typeface="仿宋" panose="02010609060101010101" charset="-122"/>
                <a:ea typeface="仿宋" panose="02010609060101010101" charset="-122"/>
                <a:sym typeface="+mn-ea"/>
              </a:rPr>
              <a:t>课程成绩结构</a:t>
            </a:r>
            <a:endParaRPr lang="en-US" altLang="zh-CN" sz="2400" dirty="0" smtClean="0">
              <a:latin typeface="仿宋" panose="02010609060101010101" charset="-122"/>
              <a:ea typeface="仿宋" panose="02010609060101010101" charset="-122"/>
              <a:sym typeface="+mn-ea"/>
            </a:endParaRPr>
          </a:p>
          <a:p>
            <a:r>
              <a:rPr lang="en-US" altLang="zh-CN" sz="2400" dirty="0" smtClean="0">
                <a:latin typeface="仿宋" panose="02010609060101010101" charset="-122"/>
                <a:ea typeface="仿宋" panose="02010609060101010101" charset="-122"/>
                <a:sym typeface="+mn-ea"/>
              </a:rPr>
              <a:t>3</a:t>
            </a:r>
            <a:r>
              <a:rPr lang="zh-CN" altLang="en-US" sz="2400" dirty="0" smtClean="0">
                <a:latin typeface="仿宋" panose="02010609060101010101" charset="-122"/>
                <a:ea typeface="仿宋" panose="02010609060101010101" charset="-122"/>
                <a:sym typeface="+mn-ea"/>
              </a:rPr>
              <a:t>学分。</a:t>
            </a:r>
            <a:endParaRPr lang="en-US" altLang="zh-CN" sz="2400" dirty="0" smtClean="0">
              <a:latin typeface="仿宋" panose="02010609060101010101" charset="-122"/>
              <a:ea typeface="仿宋" panose="02010609060101010101" charset="-122"/>
              <a:sym typeface="+mn-ea"/>
            </a:endParaRPr>
          </a:p>
          <a:p>
            <a:r>
              <a:rPr lang="en-US" altLang="zh-CN" sz="2400" dirty="0" smtClean="0">
                <a:latin typeface="仿宋" panose="02010609060101010101" charset="-122"/>
                <a:ea typeface="仿宋" panose="02010609060101010101" charset="-122"/>
                <a:sym typeface="+mn-ea"/>
              </a:rPr>
              <a:t>1</a:t>
            </a:r>
            <a:r>
              <a:rPr lang="zh-CN" altLang="en-US" sz="2400" dirty="0" smtClean="0">
                <a:latin typeface="仿宋" panose="02010609060101010101" charset="-122"/>
                <a:ea typeface="仿宋" panose="02010609060101010101" charset="-122"/>
                <a:sym typeface="+mn-ea"/>
              </a:rPr>
              <a:t>、</a:t>
            </a:r>
            <a:r>
              <a:rPr lang="zh-CN" altLang="en-US" sz="2400" dirty="0">
                <a:latin typeface="仿宋" panose="02010609060101010101" charset="-122"/>
                <a:ea typeface="仿宋" panose="02010609060101010101" charset="-122"/>
                <a:sym typeface="+mn-ea"/>
              </a:rPr>
              <a:t>读书</a:t>
            </a:r>
            <a:r>
              <a:rPr lang="zh-CN" altLang="en-US" sz="2400" dirty="0" smtClean="0">
                <a:latin typeface="仿宋" panose="02010609060101010101" charset="-122"/>
                <a:ea typeface="仿宋" panose="02010609060101010101" charset="-122"/>
                <a:sym typeface="+mn-ea"/>
              </a:rPr>
              <a:t>报告</a:t>
            </a:r>
            <a:r>
              <a:rPr lang="en-US" altLang="zh-CN" sz="2400" dirty="0" smtClean="0">
                <a:latin typeface="仿宋" panose="02010609060101010101" charset="-122"/>
                <a:ea typeface="仿宋" panose="02010609060101010101" charset="-122"/>
                <a:sym typeface="+mn-ea"/>
              </a:rPr>
              <a:t>30</a:t>
            </a:r>
            <a:r>
              <a:rPr lang="zh-CN" altLang="en-US" sz="2400" dirty="0" smtClean="0">
                <a:latin typeface="仿宋" panose="02010609060101010101" charset="-122"/>
                <a:ea typeface="仿宋" panose="02010609060101010101" charset="-122"/>
                <a:sym typeface="+mn-ea"/>
              </a:rPr>
              <a:t>分。在</a:t>
            </a:r>
            <a:r>
              <a:rPr lang="zh-CN" altLang="en-US" sz="2400" dirty="0">
                <a:latin typeface="仿宋" panose="02010609060101010101" charset="-122"/>
                <a:ea typeface="仿宋" panose="02010609060101010101" charset="-122"/>
                <a:sym typeface="+mn-ea"/>
              </a:rPr>
              <a:t>本学期第</a:t>
            </a:r>
            <a:r>
              <a:rPr lang="en-US" altLang="zh-CN" sz="2400" dirty="0">
                <a:latin typeface="仿宋" panose="02010609060101010101" charset="-122"/>
                <a:ea typeface="仿宋" panose="02010609060101010101" charset="-122"/>
                <a:sym typeface="+mn-ea"/>
              </a:rPr>
              <a:t>10</a:t>
            </a:r>
            <a:r>
              <a:rPr lang="zh-CN" altLang="en-US" sz="2400" dirty="0">
                <a:latin typeface="仿宋" panose="02010609060101010101" charset="-122"/>
                <a:ea typeface="仿宋" panose="02010609060101010101" charset="-122"/>
                <a:sym typeface="+mn-ea"/>
              </a:rPr>
              <a:t>周上课时间提交</a:t>
            </a:r>
            <a:r>
              <a:rPr lang="zh-CN" altLang="en-US" sz="2400" dirty="0" smtClean="0">
                <a:latin typeface="仿宋" panose="02010609060101010101" charset="-122"/>
                <a:ea typeface="仿宋" panose="02010609060101010101" charset="-122"/>
                <a:sym typeface="+mn-ea"/>
              </a:rPr>
              <a:t>。</a:t>
            </a:r>
            <a:endParaRPr lang="en-US" altLang="zh-CN" sz="2400" dirty="0" smtClean="0">
              <a:latin typeface="仿宋" panose="02010609060101010101" charset="-122"/>
              <a:ea typeface="仿宋" panose="02010609060101010101" charset="-122"/>
              <a:sym typeface="+mn-ea"/>
            </a:endParaRPr>
          </a:p>
          <a:p>
            <a:endParaRPr lang="en-US" altLang="zh-CN" sz="2400" dirty="0" smtClean="0">
              <a:latin typeface="仿宋" panose="02010609060101010101" charset="-122"/>
              <a:ea typeface="仿宋" panose="02010609060101010101" charset="-122"/>
              <a:sym typeface="+mn-ea"/>
            </a:endParaRPr>
          </a:p>
          <a:p>
            <a:r>
              <a:rPr lang="en-US" altLang="zh-CN" sz="2400" dirty="0" smtClean="0">
                <a:latin typeface="仿宋" panose="02010609060101010101" charset="-122"/>
                <a:ea typeface="仿宋" panose="02010609060101010101" charset="-122"/>
                <a:sym typeface="+mn-ea"/>
              </a:rPr>
              <a:t>2</a:t>
            </a:r>
            <a:r>
              <a:rPr lang="zh-CN" altLang="en-US" sz="2400" dirty="0" smtClean="0">
                <a:latin typeface="仿宋" panose="02010609060101010101" charset="-122"/>
                <a:ea typeface="仿宋" panose="02010609060101010101" charset="-122"/>
                <a:sym typeface="+mn-ea"/>
              </a:rPr>
              <a:t>、课程作业</a:t>
            </a:r>
            <a:r>
              <a:rPr lang="en-US" altLang="zh-CN" sz="2400" dirty="0" smtClean="0">
                <a:latin typeface="仿宋" panose="02010609060101010101" charset="-122"/>
                <a:ea typeface="仿宋" panose="02010609060101010101" charset="-122"/>
                <a:sym typeface="+mn-ea"/>
              </a:rPr>
              <a:t>3</a:t>
            </a:r>
            <a:r>
              <a:rPr lang="zh-CN" altLang="en-US" sz="2400" dirty="0" smtClean="0">
                <a:latin typeface="仿宋" panose="02010609060101010101" charset="-122"/>
                <a:ea typeface="仿宋" panose="02010609060101010101" charset="-122"/>
                <a:sym typeface="+mn-ea"/>
              </a:rPr>
              <a:t>次，共</a:t>
            </a:r>
            <a:r>
              <a:rPr lang="en-US" altLang="zh-CN" sz="2400" dirty="0" smtClean="0">
                <a:latin typeface="仿宋" panose="02010609060101010101" charset="-122"/>
                <a:ea typeface="仿宋" panose="02010609060101010101" charset="-122"/>
                <a:sym typeface="+mn-ea"/>
              </a:rPr>
              <a:t>30</a:t>
            </a:r>
            <a:r>
              <a:rPr lang="zh-CN" altLang="en-US" sz="2400" dirty="0" smtClean="0">
                <a:latin typeface="仿宋" panose="02010609060101010101" charset="-122"/>
                <a:ea typeface="仿宋" panose="02010609060101010101" charset="-122"/>
                <a:sym typeface="+mn-ea"/>
              </a:rPr>
              <a:t>分。</a:t>
            </a:r>
            <a:r>
              <a:rPr lang="zh-CN" altLang="en-US" sz="2400" dirty="0">
                <a:latin typeface="仿宋" panose="02010609060101010101" charset="-122"/>
                <a:ea typeface="仿宋" panose="02010609060101010101" charset="-122"/>
                <a:sym typeface="+mn-ea"/>
              </a:rPr>
              <a:t>每次</a:t>
            </a:r>
            <a:r>
              <a:rPr lang="zh-CN" altLang="en-US" sz="2400" dirty="0" smtClean="0">
                <a:latin typeface="仿宋" panose="02010609060101010101" charset="-122"/>
                <a:ea typeface="仿宋" panose="02010609060101010101" charset="-122"/>
                <a:sym typeface="+mn-ea"/>
              </a:rPr>
              <a:t>各</a:t>
            </a:r>
            <a:r>
              <a:rPr lang="en-US" altLang="zh-CN" sz="2400" dirty="0" smtClean="0">
                <a:latin typeface="仿宋" panose="02010609060101010101" charset="-122"/>
                <a:ea typeface="仿宋" panose="02010609060101010101" charset="-122"/>
                <a:sym typeface="+mn-ea"/>
              </a:rPr>
              <a:t>10</a:t>
            </a:r>
            <a:r>
              <a:rPr lang="zh-CN" altLang="en-US" sz="2400" dirty="0" smtClean="0">
                <a:latin typeface="仿宋" panose="02010609060101010101" charset="-122"/>
                <a:ea typeface="仿宋" panose="02010609060101010101" charset="-122"/>
                <a:sym typeface="+mn-ea"/>
              </a:rPr>
              <a:t>分。</a:t>
            </a:r>
            <a:endParaRPr lang="en-US" altLang="zh-CN" sz="2400" dirty="0" smtClean="0">
              <a:latin typeface="仿宋" panose="02010609060101010101" charset="-122"/>
              <a:ea typeface="仿宋" panose="02010609060101010101" charset="-122"/>
              <a:sym typeface="+mn-ea"/>
            </a:endParaRPr>
          </a:p>
          <a:p>
            <a:r>
              <a:rPr lang="zh-CN" altLang="en-US" sz="2400" dirty="0">
                <a:latin typeface="仿宋" panose="02010609060101010101" charset="-122"/>
                <a:ea typeface="仿宋" panose="02010609060101010101" charset="-122"/>
                <a:sym typeface="+mn-ea"/>
              </a:rPr>
              <a:t>布置作业的时间是第</a:t>
            </a:r>
            <a:r>
              <a:rPr lang="en-US" altLang="zh-CN" sz="2400" dirty="0">
                <a:latin typeface="仿宋" panose="02010609060101010101" charset="-122"/>
                <a:ea typeface="仿宋" panose="02010609060101010101" charset="-122"/>
                <a:sym typeface="+mn-ea"/>
              </a:rPr>
              <a:t>4</a:t>
            </a:r>
            <a:r>
              <a:rPr lang="zh-CN" altLang="en-US" sz="2400" dirty="0">
                <a:latin typeface="仿宋" panose="02010609060101010101" charset="-122"/>
                <a:ea typeface="仿宋" panose="02010609060101010101" charset="-122"/>
                <a:sym typeface="+mn-ea"/>
              </a:rPr>
              <a:t>周、第</a:t>
            </a:r>
            <a:r>
              <a:rPr lang="en-US" altLang="zh-CN" sz="2400" dirty="0">
                <a:latin typeface="仿宋" panose="02010609060101010101" charset="-122"/>
                <a:ea typeface="仿宋" panose="02010609060101010101" charset="-122"/>
                <a:sym typeface="+mn-ea"/>
              </a:rPr>
              <a:t>8</a:t>
            </a:r>
            <a:r>
              <a:rPr lang="zh-CN" altLang="en-US" sz="2400" dirty="0">
                <a:latin typeface="仿宋" panose="02010609060101010101" charset="-122"/>
                <a:ea typeface="仿宋" panose="02010609060101010101" charset="-122"/>
                <a:sym typeface="+mn-ea"/>
              </a:rPr>
              <a:t>周、第</a:t>
            </a:r>
            <a:r>
              <a:rPr lang="en-US" altLang="zh-CN" sz="2400" dirty="0">
                <a:latin typeface="仿宋" panose="02010609060101010101" charset="-122"/>
                <a:ea typeface="仿宋" panose="02010609060101010101" charset="-122"/>
                <a:sym typeface="+mn-ea"/>
              </a:rPr>
              <a:t>12</a:t>
            </a:r>
            <a:r>
              <a:rPr lang="zh-CN" altLang="en-US" sz="2400" dirty="0">
                <a:latin typeface="仿宋" panose="02010609060101010101" charset="-122"/>
                <a:ea typeface="仿宋" panose="02010609060101010101" charset="-122"/>
                <a:sym typeface="+mn-ea"/>
              </a:rPr>
              <a:t>周；</a:t>
            </a:r>
          </a:p>
          <a:p>
            <a:r>
              <a:rPr lang="zh-CN" altLang="en-US" sz="2400" dirty="0">
                <a:latin typeface="仿宋" panose="02010609060101010101" charset="-122"/>
                <a:ea typeface="仿宋" panose="02010609060101010101" charset="-122"/>
                <a:sym typeface="+mn-ea"/>
              </a:rPr>
              <a:t>交作业的时间是第</a:t>
            </a:r>
            <a:r>
              <a:rPr lang="en-US" altLang="zh-CN" sz="2400" dirty="0">
                <a:latin typeface="仿宋" panose="02010609060101010101" charset="-122"/>
                <a:ea typeface="仿宋" panose="02010609060101010101" charset="-122"/>
                <a:sym typeface="+mn-ea"/>
              </a:rPr>
              <a:t>5</a:t>
            </a:r>
            <a:r>
              <a:rPr lang="zh-CN" altLang="en-US" sz="2400" dirty="0">
                <a:latin typeface="仿宋" panose="02010609060101010101" charset="-122"/>
                <a:ea typeface="仿宋" panose="02010609060101010101" charset="-122"/>
                <a:sym typeface="+mn-ea"/>
              </a:rPr>
              <a:t>周、第</a:t>
            </a:r>
            <a:r>
              <a:rPr lang="en-US" altLang="zh-CN" sz="2400" dirty="0">
                <a:latin typeface="仿宋" panose="02010609060101010101" charset="-122"/>
                <a:ea typeface="仿宋" panose="02010609060101010101" charset="-122"/>
                <a:sym typeface="+mn-ea"/>
              </a:rPr>
              <a:t>9</a:t>
            </a:r>
            <a:r>
              <a:rPr lang="zh-CN" altLang="en-US" sz="2400" dirty="0">
                <a:latin typeface="仿宋" panose="02010609060101010101" charset="-122"/>
                <a:ea typeface="仿宋" panose="02010609060101010101" charset="-122"/>
                <a:sym typeface="+mn-ea"/>
              </a:rPr>
              <a:t>周、第</a:t>
            </a:r>
            <a:r>
              <a:rPr lang="en-US" altLang="zh-CN" sz="2400" dirty="0">
                <a:latin typeface="仿宋" panose="02010609060101010101" charset="-122"/>
                <a:ea typeface="仿宋" panose="02010609060101010101" charset="-122"/>
                <a:sym typeface="+mn-ea"/>
              </a:rPr>
              <a:t>13</a:t>
            </a:r>
            <a:r>
              <a:rPr lang="zh-CN" altLang="en-US" sz="2400" dirty="0">
                <a:latin typeface="仿宋" panose="02010609060101010101" charset="-122"/>
                <a:ea typeface="仿宋" panose="02010609060101010101" charset="-122"/>
                <a:sym typeface="+mn-ea"/>
              </a:rPr>
              <a:t>周。</a:t>
            </a:r>
          </a:p>
          <a:p>
            <a:endParaRPr lang="en-US" altLang="zh-CN" sz="2400" dirty="0" smtClean="0">
              <a:latin typeface="仿宋" panose="02010609060101010101" charset="-122"/>
              <a:ea typeface="仿宋" panose="02010609060101010101" charset="-122"/>
              <a:sym typeface="+mn-ea"/>
            </a:endParaRPr>
          </a:p>
          <a:p>
            <a:r>
              <a:rPr lang="en-US" altLang="zh-CN" sz="2400" dirty="0" smtClean="0">
                <a:latin typeface="仿宋" panose="02010609060101010101" charset="-122"/>
                <a:ea typeface="仿宋" panose="02010609060101010101" charset="-122"/>
                <a:sym typeface="+mn-ea"/>
              </a:rPr>
              <a:t>3</a:t>
            </a:r>
            <a:r>
              <a:rPr lang="zh-CN" altLang="en-US" sz="2400" dirty="0" smtClean="0">
                <a:latin typeface="仿宋" panose="02010609060101010101" charset="-122"/>
                <a:ea typeface="仿宋" panose="02010609060101010101" charset="-122"/>
                <a:sym typeface="+mn-ea"/>
              </a:rPr>
              <a:t>、期末考试</a:t>
            </a:r>
            <a:r>
              <a:rPr lang="en-US" altLang="zh-CN" sz="2400" dirty="0" smtClean="0">
                <a:latin typeface="仿宋" panose="02010609060101010101" charset="-122"/>
                <a:ea typeface="仿宋" panose="02010609060101010101" charset="-122"/>
                <a:sym typeface="+mn-ea"/>
              </a:rPr>
              <a:t>40</a:t>
            </a:r>
            <a:r>
              <a:rPr lang="zh-CN" altLang="en-US" sz="2400" dirty="0">
                <a:latin typeface="仿宋" panose="02010609060101010101" charset="-122"/>
                <a:ea typeface="仿宋" panose="02010609060101010101" charset="-122"/>
                <a:sym typeface="+mn-ea"/>
              </a:rPr>
              <a:t>分。考试时间是第</a:t>
            </a:r>
            <a:r>
              <a:rPr lang="en-US" altLang="zh-CN" sz="2400" dirty="0">
                <a:latin typeface="仿宋" panose="02010609060101010101" charset="-122"/>
                <a:ea typeface="仿宋" panose="02010609060101010101" charset="-122"/>
                <a:sym typeface="+mn-ea"/>
              </a:rPr>
              <a:t>16</a:t>
            </a:r>
            <a:r>
              <a:rPr lang="zh-CN" altLang="en-US" sz="2400" dirty="0">
                <a:latin typeface="仿宋" panose="02010609060101010101" charset="-122"/>
                <a:ea typeface="仿宋" panose="02010609060101010101" charset="-122"/>
                <a:sym typeface="+mn-ea"/>
              </a:rPr>
              <a:t>周</a:t>
            </a:r>
            <a:r>
              <a:rPr lang="zh-CN" altLang="en-US" sz="2400" dirty="0" smtClean="0">
                <a:latin typeface="仿宋" panose="02010609060101010101" charset="-122"/>
                <a:ea typeface="仿宋" panose="02010609060101010101" charset="-122"/>
                <a:sym typeface="+mn-ea"/>
              </a:rPr>
              <a:t>。没有补考，只有重修。</a:t>
            </a:r>
            <a:endParaRPr lang="zh-CN" altLang="en-US" sz="2400" dirty="0">
              <a:latin typeface="仿宋" panose="02010609060101010101" charset="-122"/>
              <a:ea typeface="仿宋" panose="02010609060101010101" charset="-122"/>
              <a:sym typeface="+mn-ea"/>
            </a:endParaRPr>
          </a:p>
          <a:p>
            <a:endParaRPr lang="zh-CN" altLang="en-US" sz="2400" dirty="0">
              <a:latin typeface="仿宋" panose="02010609060101010101" charset="-122"/>
              <a:ea typeface="仿宋" panose="02010609060101010101" charset="-122"/>
              <a:sym typeface="+mn-ea"/>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、中国政治通则是</a:t>
            </a:r>
            <a:r>
              <a:rPr lang="en-US" altLang="zh-CN">
                <a:latin typeface="仿宋" panose="02010609060101010101" charset="-122"/>
                <a:ea typeface="仿宋" panose="02010609060101010101" charset="-122"/>
                <a:sym typeface="+mn-ea"/>
              </a:rPr>
              <a:t>“</a:t>
            </a:r>
            <a:r>
              <a:rPr lang="zh-CN" altLang="en-US">
                <a:latin typeface="仿宋" panose="02010609060101010101" charset="-122"/>
                <a:ea typeface="仿宋" panose="02010609060101010101" charset="-122"/>
                <a:sym typeface="+mn-ea"/>
              </a:rPr>
              <a:t>枪杆子里面出政权</a:t>
            </a:r>
            <a:r>
              <a:rPr lang="en-US" altLang="zh-CN">
                <a:latin typeface="仿宋" panose="02010609060101010101" charset="-122"/>
                <a:ea typeface="仿宋" panose="02010609060101010101" charset="-122"/>
                <a:sym typeface="+mn-ea"/>
              </a:rPr>
              <a:t>”</a:t>
            </a:r>
            <a:r>
              <a:rPr lang="zh-CN" altLang="en-US">
                <a:latin typeface="仿宋" panose="02010609060101010101" charset="-122"/>
                <a:ea typeface="仿宋" panose="02010609060101010101" charset="-122"/>
                <a:sym typeface="+mn-ea"/>
              </a:rPr>
              <a:t>。</a:t>
            </a:r>
          </a:p>
          <a:p>
            <a:endParaRPr lang="zh-CN" altLang="en-US">
              <a:latin typeface="仿宋" panose="02010609060101010101" charset="-122"/>
              <a:ea typeface="仿宋" panose="02010609060101010101" charset="-122"/>
              <a:sym typeface="+mn-ea"/>
            </a:endParaRPr>
          </a:p>
          <a:p>
            <a:r>
              <a:rPr lang="en-US" altLang="zh-CN">
                <a:latin typeface="仿宋" panose="02010609060101010101" charset="-122"/>
                <a:ea typeface="仿宋" panose="02010609060101010101" charset="-122"/>
                <a:sym typeface="+mn-ea"/>
              </a:rPr>
              <a:t>3</a:t>
            </a:r>
            <a:r>
              <a:rPr lang="zh-CN" altLang="en-US">
                <a:latin typeface="仿宋" panose="02010609060101010101" charset="-122"/>
                <a:ea typeface="仿宋" panose="02010609060101010101" charset="-122"/>
                <a:sym typeface="+mn-ea"/>
              </a:rPr>
              <a:t>、中国武装革命的道路就是，工农武装割据，农村包围城市，最后夺取全国胜利。</a:t>
            </a:r>
          </a:p>
          <a:p>
            <a:endParaRPr lang="zh-CN" altLang="en-US">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sym typeface="+mn-ea"/>
              </a:rPr>
              <a:t>统一战线</a:t>
            </a:r>
          </a:p>
          <a:p>
            <a:endParaRPr lang="zh-CN" altLang="en-US">
              <a:latin typeface="仿宋" panose="02010609060101010101" charset="-122"/>
              <a:ea typeface="仿宋" panose="02010609060101010101" charset="-122"/>
              <a:sym typeface="+mn-ea"/>
            </a:endParaRPr>
          </a:p>
          <a:p>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、其价值取向是：是团结一切可以团结的力量。</a:t>
            </a:r>
          </a:p>
          <a:p>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、其实现策略是：</a:t>
            </a:r>
          </a:p>
          <a:p>
            <a:r>
              <a:rPr lang="zh-CN" altLang="en-US">
                <a:latin typeface="仿宋" panose="02010609060101010101" charset="-122"/>
                <a:ea typeface="仿宋" panose="02010609060101010101" charset="-122"/>
                <a:sym typeface="+mn-ea"/>
              </a:rPr>
              <a:t>“统一战线中的独立自主，又团结又斗争”。</a:t>
            </a:r>
          </a:p>
          <a:p>
            <a:r>
              <a:rPr lang="zh-CN" altLang="en-US">
                <a:latin typeface="仿宋" panose="02010609060101010101" charset="-122"/>
                <a:ea typeface="仿宋" panose="02010609060101010101" charset="-122"/>
                <a:sym typeface="+mn-ea"/>
              </a:rPr>
              <a:t>在中国资产阶级民主革命中，中国共产党针对具体的情况，提出了“发展进步势力，争取中间势力，孤立顽固势力”的策略方针。在对顽固派斗争中，中国共产党采取“利用矛盾、争取多数、反对少数、各个击破”和“有理、有利、有节”的策略原则。</a:t>
            </a:r>
          </a:p>
          <a:p>
            <a:endParaRPr lang="zh-CN" alt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p:txBody>
          <a:bodyPr anchor="ctr"/>
          <a:lstStyle/>
          <a:p>
            <a:endParaRPr lang="zh-CN" altLang="en-US"/>
          </a:p>
        </p:txBody>
      </p:sp>
      <p:sp>
        <p:nvSpPr>
          <p:cNvPr id="27650" name="内容占位符 2"/>
          <p:cNvSpPr>
            <a:spLocks noGrp="1"/>
          </p:cNvSpPr>
          <p:nvPr>
            <p:ph idx="1"/>
          </p:nvPr>
        </p:nvSpPr>
        <p:spPr/>
        <p:txBody>
          <a:bodyPr anchor="t"/>
          <a:lstStyle/>
          <a:p>
            <a:r>
              <a:rPr lang="zh-CN" altLang="en-US"/>
              <a:t>概念归纳</a:t>
            </a:r>
          </a:p>
          <a:p>
            <a:endParaRPr lang="zh-CN" altLang="en-US"/>
          </a:p>
          <a:p>
            <a:r>
              <a:rPr lang="zh-CN" altLang="en-US">
                <a:latin typeface="仿宋" panose="02010609060101010101" charset="-122"/>
                <a:ea typeface="仿宋" panose="02010609060101010101" charset="-122"/>
              </a:rPr>
              <a:t>新民主主义革命理论、</a:t>
            </a:r>
            <a:r>
              <a:rPr lang="zh-CN" altLang="en-US">
                <a:latin typeface="仿宋" panose="02010609060101010101" charset="-122"/>
                <a:ea typeface="仿宋" panose="02010609060101010101" charset="-122"/>
                <a:sym typeface="微软雅黑" panose="020B0503020204020204" charset="-122"/>
              </a:rPr>
              <a:t>新民主主义革命的总路线、</a:t>
            </a:r>
            <a:r>
              <a:rPr lang="zh-CN" altLang="en-US">
                <a:latin typeface="仿宋" panose="02010609060101010101" charset="-122"/>
                <a:ea typeface="仿宋" panose="02010609060101010101" charset="-122"/>
              </a:rPr>
              <a:t>旧民主主义革命、</a:t>
            </a:r>
            <a:r>
              <a:rPr lang="zh-CN" altLang="en-US">
                <a:latin typeface="仿宋" panose="02010609060101010101" charset="-122"/>
                <a:ea typeface="仿宋" panose="02010609060101010101" charset="-122"/>
                <a:sym typeface="微软雅黑" panose="020B0503020204020204" charset="-122"/>
              </a:rPr>
              <a:t>官僚买办资产阶级、民族资产阶级、统一战线、武装斗争、党的建设、三大法宝、</a:t>
            </a:r>
            <a:r>
              <a:rPr lang="zh-CN" altLang="en-US">
                <a:latin typeface="仿宋" panose="02010609060101010101" charset="-122"/>
                <a:ea typeface="仿宋" panose="02010609060101010101" charset="-122"/>
              </a:rPr>
              <a:t>支部建在连上、党指挥枪。</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第二讲作业题</a:t>
            </a:r>
          </a:p>
          <a:p>
            <a:endParaRPr lang="zh-CN" altLang="en-US">
              <a:latin typeface="仿宋" panose="02010609060101010101" charset="-122"/>
              <a:ea typeface="仿宋" panose="02010609060101010101" charset="-122"/>
            </a:endParaRPr>
          </a:p>
          <a:p>
            <a:r>
              <a:rPr lang="en-US" altLang="zh-CN">
                <a:latin typeface="仿宋" panose="02010609060101010101" charset="-122"/>
                <a:ea typeface="仿宋" panose="02010609060101010101" charset="-122"/>
              </a:rPr>
              <a:t>1</a:t>
            </a:r>
            <a:r>
              <a:rPr lang="zh-CN" altLang="en-US">
                <a:latin typeface="仿宋" panose="02010609060101010101" charset="-122"/>
                <a:ea typeface="仿宋" panose="02010609060101010101" charset="-122"/>
              </a:rPr>
              <a:t>、新民主主义革命理论“新”在何处？</a:t>
            </a:r>
          </a:p>
          <a:p>
            <a:r>
              <a:rPr lang="en-US" altLang="zh-CN">
                <a:latin typeface="仿宋" panose="02010609060101010101" charset="-122"/>
                <a:ea typeface="仿宋" panose="02010609060101010101" charset="-122"/>
              </a:rPr>
              <a:t>2</a:t>
            </a:r>
            <a:r>
              <a:rPr lang="zh-CN" altLang="en-US">
                <a:latin typeface="仿宋" panose="02010609060101010101" charset="-122"/>
                <a:ea typeface="仿宋" panose="02010609060101010101" charset="-122"/>
              </a:rPr>
              <a:t>、解释</a:t>
            </a:r>
            <a:r>
              <a:rPr lang="zh-CN" altLang="en-US">
                <a:latin typeface="仿宋" panose="02010609060101010101" charset="-122"/>
                <a:ea typeface="仿宋" panose="02010609060101010101" charset="-122"/>
                <a:sym typeface="微软雅黑" panose="020B0503020204020204" charset="-122"/>
              </a:rPr>
              <a:t>实事求是的思想路线？</a:t>
            </a:r>
          </a:p>
          <a:p>
            <a:r>
              <a:rPr lang="en-US" altLang="zh-CN">
                <a:latin typeface="仿宋" panose="02010609060101010101" charset="-122"/>
                <a:ea typeface="仿宋" panose="02010609060101010101" charset="-122"/>
              </a:rPr>
              <a:t>3</a:t>
            </a:r>
            <a:r>
              <a:rPr lang="zh-CN" altLang="en-US">
                <a:latin typeface="仿宋" panose="02010609060101010101" charset="-122"/>
                <a:ea typeface="仿宋" panose="02010609060101010101" charset="-122"/>
              </a:rPr>
              <a:t>、半殖民地半封建社会的特质？</a:t>
            </a:r>
          </a:p>
          <a:p>
            <a:r>
              <a:rPr lang="en-US" altLang="zh-CN">
                <a:latin typeface="仿宋" panose="02010609060101010101" charset="-122"/>
                <a:ea typeface="仿宋" panose="02010609060101010101" charset="-122"/>
              </a:rPr>
              <a:t>4</a:t>
            </a:r>
            <a:r>
              <a:rPr lang="zh-CN" altLang="en-US">
                <a:latin typeface="仿宋" panose="02010609060101010101" charset="-122"/>
                <a:ea typeface="仿宋" panose="02010609060101010101" charset="-122"/>
              </a:rPr>
              <a:t>、新民主主义革命成功的实现途径？</a:t>
            </a:r>
          </a:p>
          <a:p>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8433"/>
          <p:cNvSpPr>
            <a:spLocks noGrp="1"/>
          </p:cNvSpPr>
          <p:nvPr>
            <p:ph type="title"/>
          </p:nvPr>
        </p:nvSpPr>
        <p:spPr/>
        <p:txBody>
          <a:bodyPr anchor="ctr"/>
          <a:lstStyle/>
          <a:p>
            <a:r>
              <a:rPr lang="zh-CN" altLang="en-US"/>
              <a:t>第三讲 社会主义改造理论</a:t>
            </a:r>
          </a:p>
        </p:txBody>
      </p:sp>
      <p:sp>
        <p:nvSpPr>
          <p:cNvPr id="28674" name="文本占位符 18434"/>
          <p:cNvSpPr>
            <a:spLocks noGrp="1"/>
          </p:cNvSpPr>
          <p:nvPr>
            <p:ph idx="1"/>
          </p:nvPr>
        </p:nvSpPr>
        <p:spPr/>
        <p:txBody>
          <a:bodyPr anchor="t"/>
          <a:lstStyle/>
          <a:p>
            <a:pPr>
              <a:lnSpc>
                <a:spcPct val="80000"/>
              </a:lnSpc>
            </a:pPr>
            <a:r>
              <a:rPr lang="zh-CN" altLang="en-US" sz="2400" b="1">
                <a:latin typeface="仿宋" panose="02010609060101010101" charset="-122"/>
                <a:ea typeface="仿宋" panose="02010609060101010101" charset="-122"/>
              </a:rPr>
              <a:t>重点内容</a:t>
            </a:r>
            <a:r>
              <a:rPr lang="zh-CN" altLang="en-US" sz="2400"/>
              <a:t>：</a:t>
            </a:r>
          </a:p>
          <a:p>
            <a:pPr>
              <a:lnSpc>
                <a:spcPct val="80000"/>
              </a:lnSpc>
            </a:pPr>
            <a:r>
              <a:rPr lang="en-US" altLang="zh-CN" sz="2400">
                <a:latin typeface="仿宋" panose="02010609060101010101" charset="-122"/>
                <a:ea typeface="仿宋" panose="02010609060101010101" charset="-122"/>
              </a:rPr>
              <a:t>1</a:t>
            </a:r>
            <a:r>
              <a:rPr lang="zh-CN" altLang="en-US" sz="2400">
                <a:latin typeface="仿宋" panose="02010609060101010101" charset="-122"/>
                <a:ea typeface="仿宋" panose="02010609060101010101" charset="-122"/>
              </a:rPr>
              <a:t>、从新民主主义到社会主义的转变</a:t>
            </a:r>
          </a:p>
          <a:p>
            <a:pPr>
              <a:lnSpc>
                <a:spcPct val="80000"/>
              </a:lnSpc>
            </a:pPr>
            <a:r>
              <a:rPr lang="en-US" altLang="zh-CN" sz="2400">
                <a:latin typeface="仿宋" panose="02010609060101010101" charset="-122"/>
                <a:ea typeface="仿宋" panose="02010609060101010101" charset="-122"/>
              </a:rPr>
              <a:t>2</a:t>
            </a:r>
            <a:r>
              <a:rPr lang="zh-CN" altLang="en-US" sz="2400">
                <a:latin typeface="仿宋" panose="02010609060101010101" charset="-122"/>
                <a:ea typeface="仿宋" panose="02010609060101010101" charset="-122"/>
              </a:rPr>
              <a:t>、社会主义改造道路和历史经验</a:t>
            </a:r>
          </a:p>
          <a:p>
            <a:pPr>
              <a:lnSpc>
                <a:spcPct val="80000"/>
              </a:lnSpc>
            </a:pPr>
            <a:r>
              <a:rPr lang="en-US" altLang="zh-CN" sz="2400">
                <a:latin typeface="仿宋" panose="02010609060101010101" charset="-122"/>
                <a:ea typeface="仿宋" panose="02010609060101010101" charset="-122"/>
              </a:rPr>
              <a:t>3</a:t>
            </a:r>
            <a:r>
              <a:rPr lang="zh-CN" altLang="en-US" sz="2400">
                <a:latin typeface="仿宋" panose="02010609060101010101" charset="-122"/>
                <a:ea typeface="仿宋" panose="02010609060101010101" charset="-122"/>
              </a:rPr>
              <a:t>、社会主义制度在中国的确立</a:t>
            </a:r>
          </a:p>
          <a:p>
            <a:pPr>
              <a:lnSpc>
                <a:spcPct val="80000"/>
              </a:lnSpc>
            </a:pPr>
            <a:endParaRPr lang="zh-CN" altLang="en-US" sz="2400">
              <a:latin typeface="仿宋" panose="02010609060101010101" charset="-122"/>
              <a:ea typeface="仿宋" panose="02010609060101010101" charset="-122"/>
            </a:endParaRPr>
          </a:p>
          <a:p>
            <a:pPr>
              <a:lnSpc>
                <a:spcPct val="80000"/>
              </a:lnSpc>
            </a:pPr>
            <a:r>
              <a:rPr lang="zh-CN" altLang="en-US" sz="2400" b="1">
                <a:latin typeface="仿宋" panose="02010609060101010101" charset="-122"/>
                <a:ea typeface="仿宋" panose="02010609060101010101" charset="-122"/>
              </a:rPr>
              <a:t>要点解释：</a:t>
            </a:r>
          </a:p>
          <a:p>
            <a:pPr>
              <a:lnSpc>
                <a:spcPct val="80000"/>
              </a:lnSpc>
            </a:pPr>
            <a:r>
              <a:rPr lang="en-US" altLang="zh-CN" sz="2400">
                <a:latin typeface="仿宋" panose="02010609060101010101" charset="-122"/>
                <a:ea typeface="仿宋" panose="02010609060101010101" charset="-122"/>
                <a:sym typeface="微软雅黑" panose="020B0503020204020204" charset="-122"/>
              </a:rPr>
              <a:t>1</a:t>
            </a:r>
            <a:r>
              <a:rPr lang="zh-CN" altLang="en-US" sz="2400">
                <a:latin typeface="仿宋" panose="02010609060101010101" charset="-122"/>
                <a:ea typeface="仿宋" panose="02010609060101010101" charset="-122"/>
                <a:sym typeface="微软雅黑" panose="020B0503020204020204" charset="-122"/>
              </a:rPr>
              <a:t>、</a:t>
            </a:r>
            <a:r>
              <a:rPr lang="zh-CN" altLang="en-US" sz="2400">
                <a:latin typeface="仿宋" panose="02010609060101010101" charset="-122"/>
                <a:ea typeface="仿宋" panose="02010609060101010101" charset="-122"/>
              </a:rPr>
              <a:t>历史上的新民主主义共和国</a:t>
            </a:r>
            <a:endParaRPr lang="zh-CN" altLang="en-US" sz="2400">
              <a:latin typeface="仿宋" panose="02010609060101010101" charset="-122"/>
              <a:ea typeface="仿宋" panose="02010609060101010101" charset="-122"/>
              <a:sym typeface="微软雅黑" panose="020B0503020204020204" charset="-122"/>
            </a:endParaRPr>
          </a:p>
          <a:p>
            <a:pPr>
              <a:lnSpc>
                <a:spcPct val="80000"/>
              </a:lnSpc>
            </a:pPr>
            <a:r>
              <a:rPr lang="en-US" altLang="zh-CN" sz="2400">
                <a:latin typeface="仿宋" panose="02010609060101010101" charset="-122"/>
                <a:ea typeface="仿宋" panose="02010609060101010101" charset="-122"/>
                <a:sym typeface="微软雅黑" panose="020B0503020204020204" charset="-122"/>
              </a:rPr>
              <a:t>2</a:t>
            </a:r>
            <a:r>
              <a:rPr lang="zh-CN" altLang="en-US" sz="2400">
                <a:latin typeface="仿宋" panose="02010609060101010101" charset="-122"/>
                <a:ea typeface="仿宋" panose="02010609060101010101" charset="-122"/>
                <a:sym typeface="微软雅黑" panose="020B0503020204020204" charset="-122"/>
              </a:rPr>
              <a:t>、</a:t>
            </a:r>
            <a:r>
              <a:rPr lang="en-US" altLang="zh-CN" sz="2400">
                <a:latin typeface="仿宋" panose="02010609060101010101" charset="-122"/>
                <a:ea typeface="仿宋" panose="02010609060101010101" charset="-122"/>
              </a:rPr>
              <a:t>50</a:t>
            </a:r>
            <a:r>
              <a:rPr lang="zh-CN" altLang="en-US" sz="2400">
                <a:latin typeface="仿宋" panose="02010609060101010101" charset="-122"/>
                <a:ea typeface="仿宋" panose="02010609060101010101" charset="-122"/>
              </a:rPr>
              <a:t>年代的社会主义改造</a:t>
            </a:r>
            <a:endParaRPr lang="zh-CN" altLang="en-US" sz="2400">
              <a:latin typeface="仿宋" panose="02010609060101010101" charset="-122"/>
              <a:ea typeface="仿宋" panose="02010609060101010101" charset="-122"/>
              <a:sym typeface="微软雅黑" panose="020B0503020204020204" charset="-122"/>
            </a:endParaRPr>
          </a:p>
          <a:p>
            <a:pPr>
              <a:lnSpc>
                <a:spcPct val="80000"/>
              </a:lnSpc>
            </a:pPr>
            <a:r>
              <a:rPr lang="en-US" altLang="zh-CN" sz="2400">
                <a:latin typeface="仿宋" panose="02010609060101010101" charset="-122"/>
                <a:ea typeface="仿宋" panose="02010609060101010101" charset="-122"/>
                <a:sym typeface="微软雅黑" panose="020B0503020204020204" charset="-122"/>
              </a:rPr>
              <a:t>3</a:t>
            </a:r>
            <a:r>
              <a:rPr lang="zh-CN" altLang="en-US" sz="2400">
                <a:latin typeface="仿宋" panose="02010609060101010101" charset="-122"/>
                <a:ea typeface="仿宋" panose="02010609060101010101" charset="-122"/>
                <a:sym typeface="微软雅黑" panose="020B0503020204020204" charset="-122"/>
              </a:rPr>
              <a:t>、</a:t>
            </a:r>
            <a:r>
              <a:rPr lang="en-US" altLang="zh-CN" sz="2400">
                <a:latin typeface="仿宋" panose="02010609060101010101" charset="-122"/>
                <a:ea typeface="仿宋" panose="02010609060101010101" charset="-122"/>
              </a:rPr>
              <a:t>50</a:t>
            </a:r>
            <a:r>
              <a:rPr lang="zh-CN" altLang="en-US" sz="2400">
                <a:latin typeface="仿宋" panose="02010609060101010101" charset="-122"/>
                <a:ea typeface="仿宋" panose="02010609060101010101" charset="-122"/>
              </a:rPr>
              <a:t>年代中国为什么模仿苏联模式形成计划经济模式</a:t>
            </a:r>
          </a:p>
          <a:p>
            <a:pPr>
              <a:lnSpc>
                <a:spcPct val="80000"/>
              </a:lnSpc>
            </a:pPr>
            <a:r>
              <a:rPr lang="en-US" altLang="zh-CN" sz="2400">
                <a:latin typeface="仿宋" panose="02010609060101010101" charset="-122"/>
                <a:ea typeface="仿宋" panose="02010609060101010101" charset="-122"/>
              </a:rPr>
              <a:t>4</a:t>
            </a:r>
            <a:r>
              <a:rPr lang="zh-CN" altLang="en-US" sz="2400">
                <a:latin typeface="仿宋" panose="02010609060101010101" charset="-122"/>
                <a:ea typeface="仿宋" panose="02010609060101010101" charset="-122"/>
              </a:rPr>
              <a:t>、赶超战略之评价</a:t>
            </a:r>
          </a:p>
          <a:p>
            <a:pPr>
              <a:lnSpc>
                <a:spcPct val="80000"/>
              </a:lnSpc>
            </a:pPr>
            <a:r>
              <a:rPr lang="zh-CN" altLang="en-US" sz="2400" b="1" dirty="0">
                <a:ea typeface="仿宋" panose="02010609060101010101" charset="-122"/>
              </a:rPr>
              <a:t>概念归纳</a:t>
            </a:r>
          </a:p>
          <a:p>
            <a:pPr>
              <a:lnSpc>
                <a:spcPct val="80000"/>
              </a:lnSpc>
            </a:pPr>
            <a:endParaRPr lang="zh-CN" altLang="en-US" sz="2400" dirty="0">
              <a:latin typeface="仿宋" panose="02010609060101010101" charset="-122"/>
              <a:ea typeface="仿宋" panose="02010609060101010101" charset="-122"/>
            </a:endParaRPr>
          </a:p>
          <a:p>
            <a:pPr>
              <a:lnSpc>
                <a:spcPct val="80000"/>
              </a:lnSpc>
            </a:pPr>
            <a:endParaRPr lang="zh-CN" altLang="en-US" sz="2400" b="1" dirty="0">
              <a:latin typeface="仿宋" panose="02010609060101010101" charset="-122"/>
              <a:ea typeface="仿宋" panose="02010609060101010101" charset="-122"/>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p:txBody>
          <a:bodyPr anchor="ctr"/>
          <a:lstStyle/>
          <a:p>
            <a:endParaRPr lang="zh-CN" altLang="en-US"/>
          </a:p>
        </p:txBody>
      </p:sp>
      <p:sp>
        <p:nvSpPr>
          <p:cNvPr id="29698" name="内容占位符 2"/>
          <p:cNvSpPr>
            <a:spLocks noGrp="1"/>
          </p:cNvSpPr>
          <p:nvPr>
            <p:ph idx="1"/>
          </p:nvPr>
        </p:nvSpPr>
        <p:spPr/>
        <p:txBody>
          <a:bodyPr anchor="t"/>
          <a:lstStyle/>
          <a:p>
            <a:r>
              <a:rPr lang="zh-CN" altLang="en-US" b="1">
                <a:latin typeface="仿宋" panose="02010609060101010101" charset="-122"/>
                <a:ea typeface="仿宋" panose="02010609060101010101" charset="-122"/>
              </a:rPr>
              <a:t>历史上的新民主主义共和国</a:t>
            </a:r>
          </a:p>
          <a:p>
            <a:endParaRPr lang="zh-CN" altLang="en-US" b="1">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毛泽东：无产阶级领导下的一切反帝反封建的人们联合专政的民主共和国，这就是新民主主义共和国。</a:t>
            </a:r>
          </a:p>
          <a:p>
            <a:endParaRPr lang="zh-CN" altLang="en-US">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1954年9月，第一届全国人民代表大会召开并通过《中华人民共和国宪法》</a:t>
            </a:r>
          </a:p>
          <a:p>
            <a:r>
              <a:rPr lang="zh-CN" altLang="en-US">
                <a:latin typeface="仿宋" panose="02010609060101010101" charset="-122"/>
                <a:ea typeface="仿宋" panose="02010609060101010101" charset="-122"/>
              </a:rPr>
              <a:t>社会主义改造开始于1953年，原定15年左右完成,实际上只花了4年多时间。（农业、手工业和资本主义工商业改造）</a:t>
            </a:r>
          </a:p>
          <a:p>
            <a:r>
              <a:rPr lang="zh-CN" altLang="en-US">
                <a:latin typeface="仿宋" panose="02010609060101010101" charset="-122"/>
                <a:ea typeface="仿宋" panose="02010609060101010101" charset="-122"/>
              </a:rPr>
              <a:t>从</a:t>
            </a:r>
            <a:r>
              <a:rPr lang="en-US" altLang="zh-CN">
                <a:latin typeface="仿宋" panose="02010609060101010101" charset="-122"/>
                <a:ea typeface="仿宋" panose="02010609060101010101" charset="-122"/>
              </a:rPr>
              <a:t>1949</a:t>
            </a:r>
            <a:r>
              <a:rPr lang="zh-CN" altLang="en-US">
                <a:latin typeface="仿宋" panose="02010609060101010101" charset="-122"/>
                <a:ea typeface="仿宋" panose="02010609060101010101" charset="-122"/>
              </a:rPr>
              <a:t>年</a:t>
            </a:r>
            <a:r>
              <a:rPr lang="en-US" altLang="zh-CN">
                <a:latin typeface="仿宋" panose="02010609060101010101" charset="-122"/>
                <a:ea typeface="仿宋" panose="02010609060101010101" charset="-122"/>
              </a:rPr>
              <a:t>10</a:t>
            </a:r>
            <a:r>
              <a:rPr lang="zh-CN" altLang="en-US">
                <a:latin typeface="仿宋" panose="02010609060101010101" charset="-122"/>
                <a:ea typeface="仿宋" panose="02010609060101010101" charset="-122"/>
              </a:rPr>
              <a:t>月到</a:t>
            </a:r>
            <a:r>
              <a:rPr lang="en-US" altLang="zh-CN">
                <a:latin typeface="仿宋" panose="02010609060101010101" charset="-122"/>
                <a:ea typeface="仿宋" panose="02010609060101010101" charset="-122"/>
              </a:rPr>
              <a:t>1953</a:t>
            </a:r>
            <a:r>
              <a:rPr lang="zh-CN" altLang="en-US">
                <a:latin typeface="仿宋" panose="02010609060101010101" charset="-122"/>
                <a:ea typeface="仿宋" panose="02010609060101010101" charset="-122"/>
              </a:rPr>
              <a:t>，</a:t>
            </a:r>
            <a:r>
              <a:rPr lang="en-US" altLang="zh-CN">
                <a:latin typeface="仿宋" panose="02010609060101010101" charset="-122"/>
                <a:ea typeface="仿宋" panose="02010609060101010101" charset="-122"/>
              </a:rPr>
              <a:t>1954</a:t>
            </a:r>
            <a:r>
              <a:rPr lang="zh-CN" altLang="en-US">
                <a:latin typeface="仿宋" panose="02010609060101010101" charset="-122"/>
                <a:ea typeface="仿宋" panose="02010609060101010101" charset="-122"/>
              </a:rPr>
              <a:t>年事实上存在一个</a:t>
            </a:r>
            <a:r>
              <a:rPr lang="zh-CN" altLang="en-US">
                <a:latin typeface="仿宋" panose="02010609060101010101" charset="-122"/>
                <a:ea typeface="仿宋" panose="02010609060101010101" charset="-122"/>
                <a:sym typeface="微软雅黑" panose="020B0503020204020204" charset="-122"/>
              </a:rPr>
              <a:t>新民主主义共和国。</a:t>
            </a:r>
          </a:p>
          <a:p>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p:txBody>
          <a:bodyPr anchor="ctr"/>
          <a:lstStyle/>
          <a:p>
            <a:endParaRPr lang="zh-CN" altLang="en-US"/>
          </a:p>
        </p:txBody>
      </p:sp>
      <p:sp>
        <p:nvSpPr>
          <p:cNvPr id="30722" name="内容占位符 2"/>
          <p:cNvSpPr>
            <a:spLocks noGrp="1"/>
          </p:cNvSpPr>
          <p:nvPr>
            <p:ph idx="1"/>
          </p:nvPr>
        </p:nvSpPr>
        <p:spPr/>
        <p:txBody>
          <a:bodyPr anchor="t"/>
          <a:lstStyle/>
          <a:p>
            <a:r>
              <a:rPr lang="zh-CN" altLang="en-US" b="1">
                <a:latin typeface="仿宋" panose="02010609060101010101" charset="-122"/>
                <a:ea typeface="仿宋" panose="02010609060101010101" charset="-122"/>
                <a:sym typeface="微软雅黑" panose="020B0503020204020204" charset="-122"/>
              </a:rPr>
              <a:t>新</a:t>
            </a:r>
            <a:r>
              <a:rPr lang="zh-CN" altLang="en-US">
                <a:latin typeface="仿宋" panose="02010609060101010101" charset="-122"/>
                <a:ea typeface="仿宋" panose="02010609060101010101" charset="-122"/>
                <a:sym typeface="微软雅黑" panose="020B0503020204020204" charset="-122"/>
              </a:rPr>
              <a:t>民主主义共和国的法理来源与中国人民政治协商会议的第一届全体会议</a:t>
            </a:r>
            <a:r>
              <a:rPr lang="en-US" altLang="zh-CN">
                <a:latin typeface="仿宋" panose="02010609060101010101" charset="-122"/>
                <a:ea typeface="仿宋" panose="02010609060101010101" charset="-122"/>
                <a:sym typeface="微软雅黑" panose="020B0503020204020204" charset="-122"/>
              </a:rPr>
              <a:t>(</a:t>
            </a:r>
            <a:r>
              <a:rPr lang="zh-CN" altLang="en-US" sz="2000">
                <a:latin typeface="仿宋" panose="02010609060101010101" charset="-122"/>
                <a:ea typeface="仿宋" panose="02010609060101010101" charset="-122"/>
                <a:sym typeface="微软雅黑" panose="020B0503020204020204" charset="-122"/>
              </a:rPr>
              <a:t>1949年9月21日至9月30日</a:t>
            </a:r>
            <a:r>
              <a:rPr lang="en-US" altLang="zh-CN">
                <a:latin typeface="仿宋" panose="02010609060101010101" charset="-122"/>
                <a:ea typeface="仿宋" panose="02010609060101010101" charset="-122"/>
                <a:sym typeface="微软雅黑" panose="020B0503020204020204" charset="-122"/>
              </a:rPr>
              <a:t>)</a:t>
            </a:r>
            <a:r>
              <a:rPr lang="zh-CN" altLang="en-US">
                <a:latin typeface="仿宋" panose="02010609060101010101" charset="-122"/>
                <a:ea typeface="仿宋" panose="02010609060101010101" charset="-122"/>
                <a:sym typeface="微软雅黑" panose="020B0503020204020204" charset="-122"/>
              </a:rPr>
              <a:t>通过的《中国人民政治协商会议共同纲领》：</a:t>
            </a:r>
          </a:p>
          <a:p>
            <a:r>
              <a:rPr lang="zh-CN" altLang="en-US" sz="2000">
                <a:latin typeface="楷体" panose="02010609060101010101" charset="-122"/>
                <a:ea typeface="楷体" panose="02010609060101010101" charset="-122"/>
                <a:sym typeface="微软雅黑" panose="020B0503020204020204" charset="-122"/>
              </a:rPr>
              <a:t>第一章，总 纲，第一条　中华人民共和国为新民主主义即人民民主主义的国家。</a:t>
            </a:r>
          </a:p>
          <a:p>
            <a:r>
              <a:rPr lang="zh-CN" altLang="en-US" sz="2000">
                <a:latin typeface="楷体" panose="02010609060101010101" charset="-122"/>
                <a:ea typeface="楷体" panose="02010609060101010101" charset="-122"/>
              </a:rPr>
              <a:t>第二章，政权机关，第十三条 在普选的全国人民代表大会召开以前，由中国人民政治协商会议的全体会议执行全国人民代表大会的职权，制定中华人民共和国中央人民政府组织法，选举中华人民共和国中央人民政府委员会，并付之以行使国家权力的职权。</a:t>
            </a:r>
            <a:endParaRPr lang="zh-CN" altLang="en-US" sz="2000">
              <a:latin typeface="楷体" panose="02010609060101010101" charset="-122"/>
              <a:ea typeface="楷体" panose="02010609060101010101" charset="-122"/>
              <a:sym typeface="微软雅黑" panose="020B0503020204020204" charset="-122"/>
            </a:endParaRPr>
          </a:p>
          <a:p>
            <a:r>
              <a:rPr lang="zh-CN" altLang="en-US" b="1">
                <a:latin typeface="仿宋" panose="02010609060101010101" charset="-122"/>
                <a:ea typeface="仿宋" panose="02010609060101010101" charset="-122"/>
                <a:sym typeface="微软雅黑" panose="020B0503020204020204" charset="-122"/>
              </a:rPr>
              <a:t>新</a:t>
            </a:r>
            <a:r>
              <a:rPr lang="zh-CN" altLang="en-US">
                <a:latin typeface="仿宋" panose="02010609060101010101" charset="-122"/>
                <a:ea typeface="仿宋" panose="02010609060101010101" charset="-122"/>
                <a:sym typeface="微软雅黑" panose="020B0503020204020204" charset="-122"/>
              </a:rPr>
              <a:t>民主主义共和国行使国家权力的机构是</a:t>
            </a:r>
            <a:r>
              <a:rPr lang="zh-CN" altLang="en-US" b="1">
                <a:latin typeface="仿宋" panose="02010609060101010101" charset="-122"/>
                <a:ea typeface="仿宋" panose="02010609060101010101" charset="-122"/>
                <a:sym typeface="微软雅黑" panose="020B0503020204020204" charset="-122"/>
              </a:rPr>
              <a:t>中央人民政府委员会</a:t>
            </a:r>
          </a:p>
          <a:p>
            <a:r>
              <a:rPr lang="zh-CN" altLang="en-US">
                <a:latin typeface="仿宋" panose="02010609060101010101" charset="-122"/>
                <a:ea typeface="仿宋" panose="02010609060101010101" charset="-122"/>
                <a:sym typeface="微软雅黑" panose="020B0503020204020204" charset="-122"/>
              </a:rPr>
              <a:t>在政协</a:t>
            </a:r>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sym typeface="微软雅黑" panose="020B0503020204020204" charset="-122"/>
              </a:rPr>
              <a:t>全体会议</a:t>
            </a:r>
            <a:r>
              <a:rPr lang="en-US" altLang="zh-CN">
                <a:latin typeface="仿宋" panose="02010609060101010101" charset="-122"/>
                <a:ea typeface="仿宋" panose="02010609060101010101" charset="-122"/>
                <a:sym typeface="微软雅黑" panose="020B0503020204020204" charset="-122"/>
              </a:rPr>
              <a:t>”</a:t>
            </a:r>
            <a:r>
              <a:rPr lang="zh-CN" altLang="en-US">
                <a:latin typeface="仿宋" panose="02010609060101010101" charset="-122"/>
                <a:ea typeface="仿宋" panose="02010609060101010101" charset="-122"/>
                <a:sym typeface="微软雅黑" panose="020B0503020204020204" charset="-122"/>
              </a:rPr>
              <a:t>闭会期间国家权力属于中央人民政府委员会。行政、军事，审判和检查机关均受其管理。</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p:txBody>
          <a:bodyPr anchor="ctr"/>
          <a:lstStyle/>
          <a:p>
            <a:endParaRPr lang="zh-CN" altLang="en-US"/>
          </a:p>
        </p:txBody>
      </p:sp>
      <p:sp>
        <p:nvSpPr>
          <p:cNvPr id="31746"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权力包括：</a:t>
            </a:r>
          </a:p>
          <a:p>
            <a:r>
              <a:rPr lang="zh-CN" altLang="en-US">
                <a:latin typeface="仿宋" panose="02010609060101010101" charset="-122"/>
                <a:ea typeface="仿宋" panose="02010609060101010101" charset="-122"/>
              </a:rPr>
              <a:t>制定并解释国家的法律，颁布法令，并监督其执行。</a:t>
            </a:r>
          </a:p>
          <a:p>
            <a:r>
              <a:rPr lang="zh-CN" altLang="en-US">
                <a:latin typeface="仿宋" panose="02010609060101010101" charset="-122"/>
                <a:ea typeface="仿宋" panose="02010609060101010101" charset="-122"/>
              </a:rPr>
              <a:t>规定国家的施政方针。</a:t>
            </a:r>
          </a:p>
          <a:p>
            <a:r>
              <a:rPr lang="zh-CN" altLang="en-US">
                <a:latin typeface="仿宋" panose="02010609060101010101" charset="-122"/>
                <a:ea typeface="仿宋" panose="02010609060101010101" charset="-122"/>
              </a:rPr>
              <a:t>任免各项政府人员。</a:t>
            </a:r>
          </a:p>
          <a:p>
            <a:r>
              <a:rPr lang="zh-CN" altLang="en-US">
                <a:latin typeface="仿宋" panose="02010609060101010101" charset="-122"/>
                <a:ea typeface="仿宋" panose="02010609060101010101" charset="-122"/>
              </a:rPr>
              <a:t>任免人民革命军事委员会的主席、副主席、委员，人民解放军的总司令、副总司令，总参谋长、副参谋长，总政治部主任和副主任。</a:t>
            </a:r>
          </a:p>
          <a:p>
            <a:r>
              <a:rPr lang="zh-CN" altLang="en-US">
                <a:latin typeface="仿宋" panose="02010609060101010101" charset="-122"/>
                <a:ea typeface="仿宋" panose="02010609060101010101" charset="-122"/>
              </a:rPr>
              <a:t>任免最高人民法院的院长、副院长和委员，最高人民检察署的检察长、副检察长和委员。</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p:txBody>
          <a:bodyPr anchor="ctr"/>
          <a:lstStyle/>
          <a:p>
            <a:endParaRPr lang="zh-CN" altLang="en-US"/>
          </a:p>
        </p:txBody>
      </p:sp>
      <p:graphicFrame>
        <p:nvGraphicFramePr>
          <p:cNvPr id="5" name="内容占位符 4"/>
          <p:cNvGraphicFramePr>
            <a:graphicFrameLocks noGrp="1"/>
          </p:cNvGraphicFramePr>
          <p:nvPr>
            <p:ph idx="1"/>
          </p:nvPr>
        </p:nvGraphicFramePr>
        <p:xfrm>
          <a:off x="2395538" y="1295400"/>
          <a:ext cx="4153535" cy="822960"/>
        </p:xfrm>
        <a:graphic>
          <a:graphicData uri="http://schemas.openxmlformats.org/drawingml/2006/table">
            <a:tbl>
              <a:tblPr firstRow="1" bandRow="1">
                <a:tableStyleId>{5C22544A-7EE6-4342-B048-85BDC9FD1C3A}</a:tableStyleId>
              </a:tblPr>
              <a:tblGrid>
                <a:gridCol w="4153535"/>
              </a:tblGrid>
              <a:tr h="640080">
                <a:tc>
                  <a:txBody>
                    <a:bodyPr/>
                    <a:lstStyle/>
                    <a:p>
                      <a:pPr>
                        <a:buNone/>
                      </a:pPr>
                      <a:r>
                        <a:rPr lang="en-US" altLang="zh-CN" sz="1800">
                          <a:latin typeface="仿宋" panose="02010609060101010101" charset="-122"/>
                          <a:ea typeface="仿宋" panose="02010609060101010101" charset="-122"/>
                          <a:sym typeface="+mn-ea"/>
                        </a:rPr>
                        <a:t>     </a:t>
                      </a:r>
                      <a:r>
                        <a:rPr lang="zh-CN" altLang="en-US" sz="2400">
                          <a:latin typeface="仿宋" panose="02010609060101010101" charset="-122"/>
                          <a:ea typeface="仿宋" panose="02010609060101010101" charset="-122"/>
                          <a:sym typeface="+mn-ea"/>
                        </a:rPr>
                        <a:t>中央人民政府委员会</a:t>
                      </a:r>
                      <a:endParaRPr lang="zh-CN" altLang="en-US" sz="2400" b="1">
                        <a:latin typeface="仿宋" panose="02010609060101010101" charset="-122"/>
                        <a:ea typeface="仿宋" panose="02010609060101010101" charset="-122"/>
                        <a:sym typeface="+mn-ea"/>
                      </a:endParaRPr>
                    </a:p>
                    <a:p>
                      <a:pPr>
                        <a:buNone/>
                      </a:pPr>
                      <a:endParaRPr lang="zh-CN" altLang="en-US" sz="2400"/>
                    </a:p>
                  </a:txBody>
                  <a:tcPr/>
                </a:tc>
              </a:tr>
            </a:tbl>
          </a:graphicData>
        </a:graphic>
      </p:graphicFrame>
      <p:graphicFrame>
        <p:nvGraphicFramePr>
          <p:cNvPr id="6" name="表格 5"/>
          <p:cNvGraphicFramePr/>
          <p:nvPr/>
        </p:nvGraphicFramePr>
        <p:xfrm>
          <a:off x="1117600" y="3665538"/>
          <a:ext cx="2616835" cy="396240"/>
        </p:xfrm>
        <a:graphic>
          <a:graphicData uri="http://schemas.openxmlformats.org/drawingml/2006/table">
            <a:tbl>
              <a:tblPr firstRow="1" bandRow="1">
                <a:tableStyleId>{5C22544A-7EE6-4342-B048-85BDC9FD1C3A}</a:tableStyleId>
              </a:tblPr>
              <a:tblGrid>
                <a:gridCol w="2616835"/>
              </a:tblGrid>
              <a:tr h="381000">
                <a:tc>
                  <a:txBody>
                    <a:bodyPr/>
                    <a:lstStyle/>
                    <a:p>
                      <a:pPr>
                        <a:buNone/>
                      </a:pPr>
                      <a:r>
                        <a:rPr lang="zh-CN" altLang="en-US" sz="2000">
                          <a:latin typeface="仿宋" panose="02010609060101010101" charset="-122"/>
                          <a:ea typeface="仿宋" panose="02010609060101010101" charset="-122"/>
                        </a:rPr>
                        <a:t>人民革命军事委员会</a:t>
                      </a:r>
                    </a:p>
                  </a:txBody>
                  <a:tcPr/>
                </a:tc>
              </a:tr>
            </a:tbl>
          </a:graphicData>
        </a:graphic>
      </p:graphicFrame>
      <p:graphicFrame>
        <p:nvGraphicFramePr>
          <p:cNvPr id="2" name="表格 1"/>
          <p:cNvGraphicFramePr/>
          <p:nvPr/>
        </p:nvGraphicFramePr>
        <p:xfrm>
          <a:off x="142875" y="3629025"/>
          <a:ext cx="974725" cy="440055"/>
        </p:xfrm>
        <a:graphic>
          <a:graphicData uri="http://schemas.openxmlformats.org/drawingml/2006/table">
            <a:tbl>
              <a:tblPr firstRow="1" bandRow="1">
                <a:tableStyleId>{5C22544A-7EE6-4342-B048-85BDC9FD1C3A}</a:tableStyleId>
              </a:tblPr>
              <a:tblGrid>
                <a:gridCol w="974725"/>
              </a:tblGrid>
              <a:tr h="440055">
                <a:tc>
                  <a:txBody>
                    <a:bodyPr/>
                    <a:lstStyle/>
                    <a:p>
                      <a:pPr>
                        <a:buNone/>
                      </a:pPr>
                      <a:r>
                        <a:rPr lang="zh-CN" altLang="en-US" sz="2000">
                          <a:latin typeface="仿宋" panose="02010609060101010101" charset="-122"/>
                          <a:ea typeface="仿宋" panose="02010609060101010101" charset="-122"/>
                        </a:rPr>
                        <a:t>政务院</a:t>
                      </a:r>
                    </a:p>
                  </a:txBody>
                  <a:tcPr/>
                </a:tc>
              </a:tr>
            </a:tbl>
          </a:graphicData>
        </a:graphic>
      </p:graphicFrame>
      <p:graphicFrame>
        <p:nvGraphicFramePr>
          <p:cNvPr id="3" name="表格 2"/>
          <p:cNvGraphicFramePr/>
          <p:nvPr/>
        </p:nvGraphicFramePr>
        <p:xfrm>
          <a:off x="5500688" y="3675063"/>
          <a:ext cx="2033905" cy="386080"/>
        </p:xfrm>
        <a:graphic>
          <a:graphicData uri="http://schemas.openxmlformats.org/drawingml/2006/table">
            <a:tbl>
              <a:tblPr firstRow="1" bandRow="1">
                <a:tableStyleId>{5C22544A-7EE6-4342-B048-85BDC9FD1C3A}</a:tableStyleId>
              </a:tblPr>
              <a:tblGrid>
                <a:gridCol w="2033905"/>
              </a:tblGrid>
              <a:tr h="386080">
                <a:tc>
                  <a:txBody>
                    <a:bodyPr/>
                    <a:lstStyle/>
                    <a:p>
                      <a:pPr>
                        <a:buNone/>
                      </a:pPr>
                      <a:r>
                        <a:rPr lang="zh-CN" altLang="en-US" sz="1800">
                          <a:latin typeface="仿宋" panose="02010609060101010101" charset="-122"/>
                          <a:ea typeface="仿宋" panose="02010609060101010101" charset="-122"/>
                          <a:sym typeface="+mn-ea"/>
                        </a:rPr>
                        <a:t>最高人民检察署</a:t>
                      </a:r>
                    </a:p>
                  </a:txBody>
                  <a:tcPr/>
                </a:tc>
              </a:tr>
            </a:tbl>
          </a:graphicData>
        </a:graphic>
      </p:graphicFrame>
      <p:graphicFrame>
        <p:nvGraphicFramePr>
          <p:cNvPr id="4" name="表格 3"/>
          <p:cNvGraphicFramePr/>
          <p:nvPr/>
        </p:nvGraphicFramePr>
        <p:xfrm>
          <a:off x="3735388" y="3675063"/>
          <a:ext cx="1748790" cy="396240"/>
        </p:xfrm>
        <a:graphic>
          <a:graphicData uri="http://schemas.openxmlformats.org/drawingml/2006/table">
            <a:tbl>
              <a:tblPr firstRow="1" bandRow="1">
                <a:tableStyleId>{5C22544A-7EE6-4342-B048-85BDC9FD1C3A}</a:tableStyleId>
              </a:tblPr>
              <a:tblGrid>
                <a:gridCol w="1748790"/>
              </a:tblGrid>
              <a:tr h="384810">
                <a:tc>
                  <a:txBody>
                    <a:bodyPr/>
                    <a:lstStyle/>
                    <a:p>
                      <a:pPr>
                        <a:buNone/>
                      </a:pPr>
                      <a:r>
                        <a:rPr lang="zh-CN" altLang="en-US" sz="2000">
                          <a:latin typeface="仿宋" panose="02010609060101010101" charset="-122"/>
                          <a:ea typeface="仿宋" panose="02010609060101010101" charset="-122"/>
                        </a:rPr>
                        <a:t>最高人民法院</a:t>
                      </a:r>
                    </a:p>
                  </a:txBody>
                  <a:tcPr/>
                </a:tc>
              </a:tr>
            </a:tbl>
          </a:graphicData>
        </a:graphic>
      </p:graphicFrame>
      <p:graphicFrame>
        <p:nvGraphicFramePr>
          <p:cNvPr id="7" name="表格 6"/>
          <p:cNvGraphicFramePr/>
          <p:nvPr/>
        </p:nvGraphicFramePr>
        <p:xfrm>
          <a:off x="7225348" y="3642360"/>
          <a:ext cx="1918335" cy="433070"/>
        </p:xfrm>
        <a:graphic>
          <a:graphicData uri="http://schemas.openxmlformats.org/drawingml/2006/table">
            <a:tbl>
              <a:tblPr firstRow="1" bandRow="1">
                <a:tableStyleId>{5C22544A-7EE6-4342-B048-85BDC9FD1C3A}</a:tableStyleId>
              </a:tblPr>
              <a:tblGrid>
                <a:gridCol w="1918335"/>
              </a:tblGrid>
              <a:tr h="433070">
                <a:tc>
                  <a:txBody>
                    <a:bodyPr/>
                    <a:lstStyle/>
                    <a:p>
                      <a:pPr>
                        <a:buNone/>
                      </a:pPr>
                      <a:r>
                        <a:rPr lang="zh-CN" altLang="en-US" sz="1800">
                          <a:latin typeface="仿宋" panose="02010609060101010101" charset="-122"/>
                          <a:ea typeface="仿宋" panose="02010609060101010101" charset="-122"/>
                        </a:rPr>
                        <a:t>国家计划委员会</a:t>
                      </a:r>
                    </a:p>
                  </a:txBody>
                  <a:tcPr/>
                </a:tc>
              </a:tr>
            </a:tbl>
          </a:graphicData>
        </a:graphic>
      </p:graphicFrame>
      <p:cxnSp>
        <p:nvCxnSpPr>
          <p:cNvPr id="9" name="直接连接符 8"/>
          <p:cNvCxnSpPr/>
          <p:nvPr/>
        </p:nvCxnSpPr>
        <p:spPr>
          <a:xfrm>
            <a:off x="4667250" y="2117725"/>
            <a:ext cx="0" cy="15573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38163" y="2997200"/>
            <a:ext cx="792162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47688" y="3024188"/>
            <a:ext cx="0" cy="6175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6" idx="0"/>
          </p:cNvCxnSpPr>
          <p:nvPr/>
        </p:nvCxnSpPr>
        <p:spPr>
          <a:xfrm flipH="1">
            <a:off x="2426017" y="3024188"/>
            <a:ext cx="10797" cy="6413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3" idx="0"/>
          </p:cNvCxnSpPr>
          <p:nvPr/>
        </p:nvCxnSpPr>
        <p:spPr>
          <a:xfrm flipH="1">
            <a:off x="6517640" y="3006725"/>
            <a:ext cx="13335" cy="66833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460105" y="2976880"/>
            <a:ext cx="0" cy="7127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p:txBody>
          <a:bodyPr anchor="ctr"/>
          <a:lstStyle/>
          <a:p>
            <a:endParaRPr lang="zh-CN" altLang="en-US"/>
          </a:p>
        </p:txBody>
      </p:sp>
      <p:sp>
        <p:nvSpPr>
          <p:cNvPr id="33794" name="内容占位符 2"/>
          <p:cNvSpPr>
            <a:spLocks noGrp="1"/>
          </p:cNvSpPr>
          <p:nvPr>
            <p:ph idx="1"/>
          </p:nvPr>
        </p:nvSpPr>
        <p:spPr/>
        <p:txBody>
          <a:bodyPr anchor="t"/>
          <a:lstStyle/>
          <a:p>
            <a:r>
              <a:rPr lang="zh-CN" altLang="en-US" b="1">
                <a:latin typeface="仿宋" panose="02010609060101010101" charset="-122"/>
                <a:ea typeface="仿宋" panose="02010609060101010101" charset="-122"/>
              </a:rPr>
              <a:t>中</a:t>
            </a:r>
            <a:r>
              <a:rPr lang="zh-CN" altLang="en-US">
                <a:latin typeface="仿宋" panose="02010609060101010101" charset="-122"/>
                <a:ea typeface="仿宋" panose="02010609060101010101" charset="-122"/>
              </a:rPr>
              <a:t>央政府人员结构具有多党联合的特征</a:t>
            </a:r>
          </a:p>
          <a:p>
            <a:r>
              <a:rPr lang="zh-CN" altLang="en-US">
                <a:latin typeface="仿宋" panose="02010609060101010101" charset="-122"/>
                <a:ea typeface="仿宋" panose="02010609060101010101" charset="-122"/>
              </a:rPr>
              <a:t>中央人民政府委员会56人，其中民主党派成员和无党派人土26人，占委员总数的46，4％。</a:t>
            </a:r>
          </a:p>
          <a:p>
            <a:r>
              <a:rPr lang="zh-CN" altLang="en-US">
                <a:latin typeface="仿宋" panose="02010609060101010101" charset="-122"/>
                <a:ea typeface="仿宋" panose="02010609060101010101" charset="-122"/>
              </a:rPr>
              <a:t>毛泽东中央人民政府主席，朱德、刘少奇、宋庆龄、李济深，张澜、高岗副主席。政府副主席中民主党派成员和无党派人士3人，占50％。</a:t>
            </a:r>
          </a:p>
          <a:p>
            <a:r>
              <a:rPr lang="zh-CN" altLang="en-US">
                <a:latin typeface="仿宋" panose="02010609060101010101" charset="-122"/>
                <a:ea typeface="仿宋" panose="02010609060101010101" charset="-122"/>
              </a:rPr>
              <a:t>政务院，周恩来为政务院总理，董必武，陈云、郭沫若、黄炎培为副总理。1952年8月7月，又任命邓小平为副总理。这样担任副总理的民主党派成员和无党派人士有2人，占40％。</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sz="1200" dirty="0">
                <a:latin typeface="仿宋" panose="02010609060101010101" pitchFamily="49" charset="-122"/>
                <a:ea typeface="仿宋" panose="02010609060101010101" pitchFamily="49" charset="-122"/>
              </a:rPr>
              <a:t>读书报告指引：</a:t>
            </a:r>
          </a:p>
          <a:p>
            <a:pPr marL="0" indent="0">
              <a:buNone/>
            </a:pPr>
            <a:r>
              <a:rPr lang="zh-CN" altLang="en-US" sz="1200" dirty="0" smtClean="0">
                <a:latin typeface="仿宋" panose="02010609060101010101" pitchFamily="49" charset="-122"/>
                <a:ea typeface="仿宋" panose="02010609060101010101" pitchFamily="49" charset="-122"/>
              </a:rPr>
              <a:t>读书</a:t>
            </a:r>
            <a:r>
              <a:rPr lang="zh-CN" altLang="en-US" sz="1200" dirty="0">
                <a:latin typeface="仿宋" panose="02010609060101010101" pitchFamily="49" charset="-122"/>
                <a:ea typeface="仿宋" panose="02010609060101010101" pitchFamily="49" charset="-122"/>
              </a:rPr>
              <a:t>报告在本学期第</a:t>
            </a:r>
            <a:r>
              <a:rPr lang="en-US" altLang="zh-CN" sz="1200" dirty="0">
                <a:latin typeface="仿宋" panose="02010609060101010101" pitchFamily="49" charset="-122"/>
                <a:ea typeface="仿宋" panose="02010609060101010101" pitchFamily="49" charset="-122"/>
              </a:rPr>
              <a:t>10</a:t>
            </a:r>
            <a:r>
              <a:rPr lang="zh-CN" altLang="en-US" sz="1200" dirty="0">
                <a:latin typeface="仿宋" panose="02010609060101010101" pitchFamily="49" charset="-122"/>
                <a:ea typeface="仿宋" panose="02010609060101010101" pitchFamily="49" charset="-122"/>
              </a:rPr>
              <a:t>周上课时间提交。不提交者即扣除本课程成绩</a:t>
            </a:r>
            <a:r>
              <a:rPr lang="en-US" altLang="zh-CN" sz="1200" dirty="0">
                <a:latin typeface="仿宋" panose="02010609060101010101" pitchFamily="49" charset="-122"/>
                <a:ea typeface="仿宋" panose="02010609060101010101" pitchFamily="49" charset="-122"/>
              </a:rPr>
              <a:t>30%</a:t>
            </a:r>
            <a:r>
              <a:rPr lang="zh-CN" altLang="en-US" sz="1200" dirty="0" smtClean="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重要提示：不接受延期提交。）</a:t>
            </a:r>
          </a:p>
          <a:p>
            <a:pPr marL="0" indent="0">
              <a:buNone/>
            </a:pPr>
            <a:r>
              <a:rPr lang="zh-CN" altLang="en-US" sz="1200" dirty="0">
                <a:latin typeface="仿宋" panose="02010609060101010101" pitchFamily="49" charset="-122"/>
                <a:ea typeface="仿宋" panose="02010609060101010101" pitchFamily="49" charset="-122"/>
              </a:rPr>
              <a:t>不符合技术规范的读书报告，将被视为无效读书报告，无分数。</a:t>
            </a:r>
          </a:p>
          <a:p>
            <a:pPr marL="0" indent="0">
              <a:buNone/>
            </a:pPr>
            <a:r>
              <a:rPr lang="en-US" altLang="zh-CN" sz="1200" dirty="0" smtClean="0">
                <a:latin typeface="仿宋" panose="02010609060101010101" pitchFamily="49" charset="-122"/>
                <a:ea typeface="仿宋" panose="02010609060101010101" pitchFamily="49" charset="-122"/>
              </a:rPr>
              <a:t>1</a:t>
            </a:r>
            <a:r>
              <a:rPr lang="zh-CN" altLang="en-US" sz="1200" dirty="0" smtClean="0">
                <a:latin typeface="仿宋" panose="02010609060101010101" pitchFamily="49" charset="-122"/>
                <a:ea typeface="仿宋" panose="02010609060101010101" pitchFamily="49" charset="-122"/>
              </a:rPr>
              <a:t>、可</a:t>
            </a:r>
            <a:r>
              <a:rPr lang="zh-CN" altLang="en-US" sz="1200" dirty="0">
                <a:latin typeface="仿宋" panose="02010609060101010101" pitchFamily="49" charset="-122"/>
                <a:ea typeface="仿宋" panose="02010609060101010101" pitchFamily="49" charset="-122"/>
              </a:rPr>
              <a:t>在下列经典著作中任选择一书目做读书报告。</a:t>
            </a:r>
          </a:p>
          <a:p>
            <a:pPr marL="0" indent="0">
              <a:buNone/>
            </a:pPr>
            <a:r>
              <a:rPr lang="zh-CN" altLang="en-US" sz="1200" dirty="0">
                <a:latin typeface="仿宋" panose="02010609060101010101" pitchFamily="49" charset="-122"/>
                <a:ea typeface="仿宋" panose="02010609060101010101" pitchFamily="49" charset="-122"/>
              </a:rPr>
              <a:t>毛泽东：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中国社会各阶级的分析</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毛泽东选集</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1</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1991</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毛泽东：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星星之火，可以燎原</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毛泽东选集</a:t>
            </a:r>
            <a:r>
              <a:rPr lang="en-US" altLang="zh-CN" sz="1200" dirty="0">
                <a:latin typeface="仿宋" panose="02010609060101010101" pitchFamily="49" charset="-122"/>
                <a:ea typeface="仿宋" panose="02010609060101010101" pitchFamily="49" charset="-122"/>
              </a:rPr>
              <a:t>》 </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1</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1991</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毛泽东：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共产党人</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发刊词</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毛泽东选集</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2</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1991</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毛泽东：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中国革命和中国共产党</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毛泽东选集</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2</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1991</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毛泽东：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新民主主义论</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毛泽东选集</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2</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1991</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毛泽东：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论联合政府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毛泽东选集</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3</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1991</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毛泽东：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论人民民主专政</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毛泽东选集</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4</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1991</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毛泽东：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关于国家资本主义经济</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毛泽东文集</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6</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1999</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毛泽东：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论十大关系</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毛泽东文集</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7</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1999</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毛泽东：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关于正确处理人民内部矛盾的问题</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毛泽东文集</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7</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1999</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邓小平：</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一切从社会主义初级阶段的实际出发</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邓小平文选</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3</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1993</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邓小平：</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社会主义首先要发展生产力</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邓小平文选</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2</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1994</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邓小平：</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科学技术是第一生产力</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邓小平文选</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3</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1993</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邓小平：</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在武昌、深圳、珠海、上海等地的谈话要点</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邓小平文选</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3</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1993</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邓小平：</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一个国家，两种制度</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邓小平文选</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第</a:t>
            </a:r>
            <a:r>
              <a:rPr lang="en-US" altLang="zh-CN" sz="1200" dirty="0">
                <a:latin typeface="仿宋" panose="02010609060101010101" pitchFamily="49" charset="-122"/>
                <a:ea typeface="仿宋" panose="02010609060101010101" pitchFamily="49" charset="-122"/>
              </a:rPr>
              <a:t>3</a:t>
            </a:r>
            <a:r>
              <a:rPr lang="zh-CN" altLang="en-US" sz="1200" dirty="0">
                <a:latin typeface="仿宋" panose="02010609060101010101" pitchFamily="49" charset="-122"/>
                <a:ea typeface="仿宋" panose="02010609060101010101" pitchFamily="49" charset="-122"/>
              </a:rPr>
              <a:t>卷，人民出版社</a:t>
            </a:r>
            <a:r>
              <a:rPr lang="en-US" altLang="zh-CN" sz="1200" dirty="0">
                <a:latin typeface="仿宋" panose="02010609060101010101" pitchFamily="49" charset="-122"/>
                <a:ea typeface="仿宋" panose="02010609060101010101" pitchFamily="49" charset="-122"/>
              </a:rPr>
              <a:t>1993</a:t>
            </a:r>
            <a:r>
              <a:rPr lang="zh-CN" altLang="en-US" sz="1200" dirty="0">
                <a:latin typeface="仿宋" panose="02010609060101010101" pitchFamily="49" charset="-122"/>
                <a:ea typeface="仿宋" panose="02010609060101010101" pitchFamily="49" charset="-122"/>
              </a:rPr>
              <a:t>年版。</a:t>
            </a:r>
          </a:p>
          <a:p>
            <a:pPr marL="0" indent="0">
              <a:buNone/>
            </a:pPr>
            <a:r>
              <a:rPr lang="zh-CN" altLang="en-US" sz="1200" dirty="0">
                <a:latin typeface="仿宋" panose="02010609060101010101" pitchFamily="49" charset="-122"/>
                <a:ea typeface="仿宋" panose="02010609060101010101" pitchFamily="49" charset="-122"/>
              </a:rPr>
              <a:t>习近平：</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决胜全面建成小康社会夺取新时代中国特色社会主义伟大胜利</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在中国共产党第十九次全国代表大会上的</a:t>
            </a:r>
            <a:r>
              <a:rPr lang="zh-CN" altLang="en-US" sz="1200" dirty="0" smtClean="0">
                <a:latin typeface="仿宋" panose="02010609060101010101" pitchFamily="49" charset="-122"/>
                <a:ea typeface="仿宋" panose="02010609060101010101" pitchFamily="49" charset="-122"/>
              </a:rPr>
              <a:t>报告</a:t>
            </a:r>
            <a:endParaRPr lang="zh-CN" altLang="en-US" sz="1200" dirty="0">
              <a:latin typeface="仿宋" panose="02010609060101010101" pitchFamily="49" charset="-122"/>
              <a:ea typeface="仿宋" panose="02010609060101010101" pitchFamily="49" charset="-122"/>
            </a:endParaRPr>
          </a:p>
          <a:p>
            <a:pPr marL="0" indent="0">
              <a:buNone/>
            </a:pPr>
            <a:r>
              <a:rPr lang="en-US" altLang="zh-CN" sz="1200" dirty="0">
                <a:latin typeface="仿宋" panose="02010609060101010101" pitchFamily="49" charset="-122"/>
                <a:ea typeface="仿宋" panose="02010609060101010101" pitchFamily="49" charset="-122"/>
              </a:rPr>
              <a:t>2</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毛泽东思想和中国特色社会主义理论体系概论</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教材每章均列有“阅读书目”。学生也可以从任选一书目做读书报告</a:t>
            </a:r>
            <a:r>
              <a:rPr lang="zh-CN" altLang="en-US" sz="1200" dirty="0" smtClean="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重要提示：读原著，这是重要的历史文献。读研究者的论文，让你的解读不是从零开始。）</a:t>
            </a:r>
          </a:p>
          <a:p>
            <a:pPr marL="0" indent="0">
              <a:buNone/>
            </a:pPr>
            <a:endParaRPr lang="zh-CN" altLang="en-US" sz="1200" dirty="0">
              <a:latin typeface="仿宋" panose="02010609060101010101" pitchFamily="49" charset="-122"/>
              <a:ea typeface="仿宋" panose="02010609060101010101" pitchFamily="49" charset="-122"/>
            </a:endParaRPr>
          </a:p>
          <a:p>
            <a:pPr marL="0" indent="0">
              <a:buNone/>
            </a:pPr>
            <a:endParaRPr lang="zh-CN" altLang="en-US" sz="12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40275777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p:txBody>
          <a:bodyPr anchor="ctr"/>
          <a:lstStyle/>
          <a:p>
            <a:endParaRPr lang="zh-CN" altLang="en-US"/>
          </a:p>
        </p:txBody>
      </p:sp>
      <p:sp>
        <p:nvSpPr>
          <p:cNvPr id="35842"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在政务院中民主党派人士和无党派人士任职的层次之高是仅有的。占有副总理的职位，而且占有的职位众多，这不仅表现在出任政府职务的民主党派成员和无党派人士的总数上，更表现在其所占有的政府职位的比例上。</a:t>
            </a:r>
          </a:p>
          <a:p>
            <a:r>
              <a:rPr lang="zh-CN" altLang="en-US">
                <a:latin typeface="仿宋" panose="02010609060101010101" charset="-122"/>
                <a:ea typeface="仿宋" panose="02010609060101010101" charset="-122"/>
              </a:rPr>
              <a:t>在1954年9月以后的国务院中，民主党派成员和无党派人士已无—人担任副总理职务。</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p:txBody>
          <a:bodyPr anchor="ctr"/>
          <a:lstStyle/>
          <a:p>
            <a:endParaRPr lang="zh-CN" altLang="en-US"/>
          </a:p>
        </p:txBody>
      </p:sp>
      <p:sp>
        <p:nvSpPr>
          <p:cNvPr id="36866" name="内容占位符 2"/>
          <p:cNvSpPr>
            <a:spLocks noGrp="1"/>
          </p:cNvSpPr>
          <p:nvPr>
            <p:ph idx="1"/>
          </p:nvPr>
        </p:nvSpPr>
        <p:spPr/>
        <p:txBody>
          <a:bodyPr anchor="t"/>
          <a:lstStyle/>
          <a:p>
            <a:r>
              <a:rPr lang="zh-CN" altLang="en-US"/>
              <a:t> </a:t>
            </a:r>
            <a:r>
              <a:rPr lang="zh-CN" altLang="en-US" b="1">
                <a:latin typeface="仿宋" panose="02010609060101010101" charset="-122"/>
                <a:ea typeface="仿宋" panose="02010609060101010101" charset="-122"/>
                <a:sym typeface="微软雅黑" panose="020B0503020204020204" charset="-122"/>
              </a:rPr>
              <a:t>新</a:t>
            </a:r>
            <a:r>
              <a:rPr lang="zh-CN" altLang="en-US">
                <a:latin typeface="仿宋" panose="02010609060101010101" charset="-122"/>
                <a:ea typeface="仿宋" panose="02010609060101010101" charset="-122"/>
                <a:sym typeface="微软雅黑" panose="020B0503020204020204" charset="-122"/>
              </a:rPr>
              <a:t>民主主义共和国的</a:t>
            </a:r>
            <a:r>
              <a:rPr lang="zh-CN" altLang="en-US">
                <a:latin typeface="仿宋" panose="02010609060101010101" charset="-122"/>
                <a:ea typeface="仿宋" panose="02010609060101010101" charset="-122"/>
              </a:rPr>
              <a:t>经济政策</a:t>
            </a:r>
          </a:p>
          <a:p>
            <a:r>
              <a:rPr lang="zh-CN" altLang="en-US">
                <a:latin typeface="仿宋" panose="02010609060101010101" charset="-122"/>
                <a:ea typeface="仿宋" panose="02010609060101010101" charset="-122"/>
              </a:rPr>
              <a:t>《共同纲领》第二十六条　中华人民共和国经济建设的根本方针，是以</a:t>
            </a:r>
            <a:r>
              <a:rPr lang="zh-CN" altLang="en-US" b="1">
                <a:latin typeface="仿宋" panose="02010609060101010101" charset="-122"/>
                <a:ea typeface="仿宋" panose="02010609060101010101" charset="-122"/>
              </a:rPr>
              <a:t>公私兼顾、劳资两利</a:t>
            </a:r>
            <a:r>
              <a:rPr lang="zh-CN" altLang="en-US">
                <a:latin typeface="仿宋" panose="02010609060101010101" charset="-122"/>
                <a:ea typeface="仿宋" panose="02010609060101010101" charset="-122"/>
              </a:rPr>
              <a:t>、城乡互助、内外交流的政策，达到发展生产、繁荣经济的目的。国家应在经营范围、原料供给、销售市场、劳动条件、技术设备、财政政策、金融政策等方面，调剂</a:t>
            </a:r>
            <a:r>
              <a:rPr lang="zh-CN" altLang="en-US" b="1">
                <a:latin typeface="仿宋" panose="02010609060101010101" charset="-122"/>
                <a:ea typeface="仿宋" panose="02010609060101010101" charset="-122"/>
              </a:rPr>
              <a:t>国营经济、合作社经济、农民和手工业者的个体经济、私人资本主义经济和国家资本主义经济</a:t>
            </a:r>
            <a:r>
              <a:rPr lang="zh-CN" altLang="en-US">
                <a:latin typeface="仿宋" panose="02010609060101010101" charset="-122"/>
                <a:ea typeface="仿宋" panose="02010609060101010101" charset="-122"/>
              </a:rPr>
              <a:t>，使各种社会经济成分在国营经济领导之下，分工合作，各得其所，以促进整个社会经济的发展。</a:t>
            </a:r>
          </a:p>
          <a:p>
            <a:r>
              <a:rPr lang="zh-CN" altLang="en-US">
                <a:latin typeface="仿宋" panose="02010609060101010101" charset="-122"/>
                <a:ea typeface="仿宋" panose="02010609060101010101" charset="-122"/>
              </a:rPr>
              <a:t>有利于国计民生的</a:t>
            </a:r>
            <a:r>
              <a:rPr lang="zh-CN" altLang="en-US" b="1">
                <a:latin typeface="仿宋" panose="02010609060101010101" charset="-122"/>
                <a:ea typeface="仿宋" panose="02010609060101010101" charset="-122"/>
              </a:rPr>
              <a:t>私营经济</a:t>
            </a:r>
            <a:r>
              <a:rPr lang="zh-CN" altLang="en-US">
                <a:latin typeface="仿宋" panose="02010609060101010101" charset="-122"/>
                <a:ea typeface="仿宋" panose="02010609060101010101" charset="-122"/>
              </a:rPr>
              <a:t>事业，人民政府应鼓励其经营的积极性，并扶助其发展。</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p:txBody>
          <a:bodyPr anchor="ctr"/>
          <a:lstStyle/>
          <a:p>
            <a:endParaRPr lang="zh-CN" altLang="en-US"/>
          </a:p>
        </p:txBody>
      </p:sp>
      <p:sp>
        <p:nvSpPr>
          <p:cNvPr id="37890" name="内容占位符 2"/>
          <p:cNvSpPr>
            <a:spLocks noGrp="1"/>
          </p:cNvSpPr>
          <p:nvPr>
            <p:ph idx="1"/>
          </p:nvPr>
        </p:nvSpPr>
        <p:spPr/>
        <p:txBody>
          <a:bodyPr anchor="t"/>
          <a:lstStyle/>
          <a:p>
            <a:r>
              <a:rPr lang="en-US" altLang="zh-CN" b="1">
                <a:latin typeface="仿宋" panose="02010609060101010101" charset="-122"/>
                <a:ea typeface="仿宋" panose="02010609060101010101" charset="-122"/>
              </a:rPr>
              <a:t>50</a:t>
            </a:r>
            <a:r>
              <a:rPr lang="zh-CN" altLang="en-US" b="1">
                <a:latin typeface="仿宋" panose="02010609060101010101" charset="-122"/>
                <a:ea typeface="仿宋" panose="02010609060101010101" charset="-122"/>
              </a:rPr>
              <a:t>年代的社会主义改造</a:t>
            </a:r>
          </a:p>
          <a:p>
            <a:endParaRPr lang="zh-CN" altLang="en-US" b="1">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过渡时期，毛泽东的预案是大约需要</a:t>
            </a:r>
            <a:r>
              <a:rPr lang="en-US" altLang="zh-CN">
                <a:latin typeface="仿宋" panose="02010609060101010101" charset="-122"/>
                <a:ea typeface="仿宋" panose="02010609060101010101" charset="-122"/>
              </a:rPr>
              <a:t>18</a:t>
            </a:r>
            <a:r>
              <a:rPr lang="zh-CN" altLang="en-US">
                <a:latin typeface="仿宋" panose="02010609060101010101" charset="-122"/>
                <a:ea typeface="仿宋" panose="02010609060101010101" charset="-122"/>
              </a:rPr>
              <a:t>年，即</a:t>
            </a:r>
            <a:r>
              <a:rPr lang="en-US" altLang="zh-CN">
                <a:latin typeface="仿宋" panose="02010609060101010101" charset="-122"/>
                <a:ea typeface="仿宋" panose="02010609060101010101" charset="-122"/>
              </a:rPr>
              <a:t>3</a:t>
            </a:r>
            <a:r>
              <a:rPr lang="zh-CN" altLang="en-US">
                <a:latin typeface="仿宋" panose="02010609060101010101" charset="-122"/>
                <a:ea typeface="仿宋" panose="02010609060101010101" charset="-122"/>
              </a:rPr>
              <a:t>年恢复时期（从中华人民共和国成立到1953年），加上三个五年计划。</a:t>
            </a:r>
          </a:p>
          <a:p>
            <a:r>
              <a:rPr lang="zh-CN" altLang="en-US">
                <a:latin typeface="仿宋" panose="02010609060101010101" charset="-122"/>
                <a:ea typeface="仿宋" panose="02010609060101010101" charset="-122"/>
              </a:rPr>
              <a:t>毛泽东还有一个预案：“大约在</a:t>
            </a:r>
            <a:r>
              <a:rPr lang="en-US" altLang="zh-CN">
                <a:latin typeface="仿宋" panose="02010609060101010101" charset="-122"/>
                <a:ea typeface="仿宋" panose="02010609060101010101" charset="-122"/>
              </a:rPr>
              <a:t>50</a:t>
            </a:r>
            <a:r>
              <a:rPr lang="zh-CN" altLang="en-US">
                <a:latin typeface="仿宋" panose="02010609060101010101" charset="-122"/>
                <a:ea typeface="仿宋" panose="02010609060101010101" charset="-122"/>
              </a:rPr>
              <a:t>年到</a:t>
            </a:r>
            <a:r>
              <a:rPr lang="en-US" altLang="zh-CN">
                <a:latin typeface="仿宋" panose="02010609060101010101" charset="-122"/>
                <a:ea typeface="仿宋" panose="02010609060101010101" charset="-122"/>
              </a:rPr>
              <a:t>70</a:t>
            </a:r>
            <a:r>
              <a:rPr lang="zh-CN" altLang="en-US">
                <a:latin typeface="仿宋" panose="02010609060101010101" charset="-122"/>
                <a:ea typeface="仿宋" panose="02010609060101010101" charset="-122"/>
              </a:rPr>
              <a:t>年的时间内，就是十个五年计划到十五个五年计划的时期内，可以建成一个强大的社会主义国家。”</a:t>
            </a:r>
          </a:p>
          <a:p>
            <a:r>
              <a:rPr lang="zh-CN" altLang="en-US">
                <a:latin typeface="仿宋" panose="02010609060101010101" charset="-122"/>
                <a:ea typeface="仿宋" panose="02010609060101010101" charset="-122"/>
              </a:rPr>
              <a:t>“一化三改”，</a:t>
            </a:r>
          </a:p>
          <a:p>
            <a:r>
              <a:rPr lang="zh-CN" altLang="en-US">
                <a:latin typeface="仿宋" panose="02010609060101010101" charset="-122"/>
                <a:ea typeface="仿宋" panose="02010609060101010101" charset="-122"/>
              </a:rPr>
              <a:t>“一化”即社会主义工业化。</a:t>
            </a:r>
          </a:p>
          <a:p>
            <a:r>
              <a:rPr lang="zh-CN" altLang="en-US">
                <a:latin typeface="仿宋" panose="02010609060101010101" charset="-122"/>
                <a:ea typeface="仿宋" panose="02010609060101010101" charset="-122"/>
              </a:rPr>
              <a:t>“三改”三大改造，对农业、手工业实行合作化，对资本主义工商业实行公私合营。对私方付年息五厘作为“赎买”。</a:t>
            </a:r>
          </a:p>
          <a:p>
            <a:r>
              <a:rPr lang="zh-CN" altLang="en-US">
                <a:latin typeface="仿宋" panose="02010609060101010101" charset="-122"/>
                <a:ea typeface="仿宋" panose="02010609060101010101" charset="-122"/>
              </a:rPr>
              <a:t>其结果是消灭了私有企业，建立了公有制。</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p:txBody>
          <a:bodyPr anchor="ctr"/>
          <a:lstStyle/>
          <a:p>
            <a:endParaRPr lang="zh-CN" altLang="en-US"/>
          </a:p>
        </p:txBody>
      </p:sp>
      <p:sp>
        <p:nvSpPr>
          <p:cNvPr id="38914" name="内容占位符 2"/>
          <p:cNvSpPr>
            <a:spLocks noGrp="1"/>
          </p:cNvSpPr>
          <p:nvPr>
            <p:ph idx="1"/>
          </p:nvPr>
        </p:nvSpPr>
        <p:spPr/>
        <p:txBody>
          <a:bodyPr anchor="t"/>
          <a:lstStyle/>
          <a:p>
            <a:r>
              <a:rPr lang="en-US" altLang="zh-CN" b="1">
                <a:latin typeface="仿宋" panose="02010609060101010101" charset="-122"/>
                <a:ea typeface="仿宋" panose="02010609060101010101" charset="-122"/>
              </a:rPr>
              <a:t>50</a:t>
            </a:r>
            <a:r>
              <a:rPr lang="zh-CN" altLang="en-US" b="1">
                <a:latin typeface="仿宋" panose="02010609060101010101" charset="-122"/>
                <a:ea typeface="仿宋" panose="02010609060101010101" charset="-122"/>
              </a:rPr>
              <a:t>年代中国为什么模仿苏联模式形成计划经济模式</a:t>
            </a:r>
          </a:p>
          <a:p>
            <a:endParaRPr lang="zh-CN" altLang="en-US" b="1">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毛泽东：“因为我们</a:t>
            </a:r>
            <a:r>
              <a:rPr lang="zh-CN" altLang="en-US" b="1">
                <a:latin typeface="仿宋" panose="02010609060101010101" charset="-122"/>
                <a:ea typeface="仿宋" panose="02010609060101010101" charset="-122"/>
              </a:rPr>
              <a:t>没有经验</a:t>
            </a:r>
            <a:r>
              <a:rPr lang="zh-CN" altLang="en-US">
                <a:latin typeface="仿宋" panose="02010609060101010101" charset="-122"/>
                <a:ea typeface="仿宋" panose="02010609060101010101" charset="-122"/>
              </a:rPr>
              <a:t>，在经济建设方面我们只得照抄苏联。”</a:t>
            </a:r>
          </a:p>
          <a:p>
            <a:r>
              <a:rPr lang="zh-CN" altLang="en-US">
                <a:latin typeface="仿宋" panose="02010609060101010101" charset="-122"/>
                <a:ea typeface="仿宋" panose="02010609060101010101" charset="-122"/>
              </a:rPr>
              <a:t>对“一五”计划的具体编制工作，中国政府组成高级政府代表团赴苏联征询意见。</a:t>
            </a:r>
          </a:p>
          <a:p>
            <a:endParaRPr lang="zh-CN" altLang="en-US">
              <a:latin typeface="仿宋" panose="02010609060101010101" charset="-122"/>
              <a:ea typeface="仿宋" panose="02010609060101010101" charset="-122"/>
            </a:endParaRPr>
          </a:p>
          <a:p>
            <a:r>
              <a:rPr lang="zh-CN" altLang="en-US" b="1">
                <a:latin typeface="仿宋" panose="02010609060101010101" charset="-122"/>
                <a:ea typeface="仿宋" panose="02010609060101010101" charset="-122"/>
              </a:rPr>
              <a:t>信仰，</a:t>
            </a:r>
            <a:r>
              <a:rPr lang="zh-CN" altLang="en-US">
                <a:latin typeface="仿宋" panose="02010609060101010101" charset="-122"/>
                <a:ea typeface="仿宋" panose="02010609060101010101" charset="-122"/>
              </a:rPr>
              <a:t>中国共产党从来把实现社会主义作为自己的政纲。</a:t>
            </a:r>
            <a:r>
              <a:rPr lang="zh-CN" altLang="en-US">
                <a:latin typeface="仿宋" panose="02010609060101010101" charset="-122"/>
                <a:ea typeface="仿宋" panose="02010609060101010101" charset="-122"/>
                <a:sym typeface="微软雅黑" panose="020B0503020204020204" charset="-122"/>
              </a:rPr>
              <a:t>苏联就是社会主义的化身，计划经济被视为社会主义的权威模式。</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p:txBody>
          <a:bodyPr anchor="ctr"/>
          <a:lstStyle/>
          <a:p>
            <a:endParaRPr lang="zh-CN" altLang="en-US"/>
          </a:p>
        </p:txBody>
      </p:sp>
      <p:sp>
        <p:nvSpPr>
          <p:cNvPr id="39938" name="内容占位符 2"/>
          <p:cNvSpPr>
            <a:spLocks noGrp="1"/>
          </p:cNvSpPr>
          <p:nvPr>
            <p:ph idx="1"/>
          </p:nvPr>
        </p:nvSpPr>
        <p:spPr/>
        <p:txBody>
          <a:bodyPr anchor="t"/>
          <a:lstStyle/>
          <a:p>
            <a:r>
              <a:rPr lang="zh-CN" altLang="en-US" b="1">
                <a:latin typeface="仿宋" panose="02010609060101010101" charset="-122"/>
                <a:ea typeface="仿宋" panose="02010609060101010101" charset="-122"/>
              </a:rPr>
              <a:t>一种</a:t>
            </a:r>
            <a:r>
              <a:rPr lang="zh-CN" altLang="en-US">
                <a:latin typeface="仿宋" panose="02010609060101010101" charset="-122"/>
                <a:ea typeface="仿宋" panose="02010609060101010101" charset="-122"/>
              </a:rPr>
              <a:t>经济学解释</a:t>
            </a:r>
          </a:p>
          <a:p>
            <a:r>
              <a:rPr lang="zh-CN" altLang="en-US" sz="1400">
                <a:latin typeface="仿宋" panose="02010609060101010101" charset="-122"/>
                <a:ea typeface="仿宋" panose="02010609060101010101" charset="-122"/>
              </a:rPr>
              <a:t>《中国的奇迹：发展战略与经济改革》作者：林毅夫，蔡昉，李周。格致出版社</a:t>
            </a:r>
          </a:p>
          <a:p>
            <a:r>
              <a:rPr lang="zh-CN" altLang="en-US">
                <a:latin typeface="仿宋" panose="02010609060101010101" charset="-122"/>
                <a:ea typeface="仿宋" panose="02010609060101010101" charset="-122"/>
                <a:sym typeface="微软雅黑" panose="020B0503020204020204" charset="-122"/>
              </a:rPr>
              <a:t>林毅夫：计划经济并不是社会主义本身的要求。</a:t>
            </a:r>
          </a:p>
          <a:p>
            <a:r>
              <a:rPr lang="zh-CN" altLang="en-US">
                <a:latin typeface="仿宋" panose="02010609060101010101" charset="-122"/>
                <a:ea typeface="仿宋" panose="02010609060101010101" charset="-122"/>
                <a:sym typeface="微软雅黑" panose="020B0503020204020204" charset="-122"/>
              </a:rPr>
              <a:t>计划经济——不论是中国还是苏联——形成的根源都是为了实施重工业优先发展的赶超战略。</a:t>
            </a:r>
          </a:p>
          <a:p>
            <a:r>
              <a:rPr lang="zh-CN" altLang="en-US">
                <a:latin typeface="仿宋" panose="02010609060101010101" charset="-122"/>
                <a:ea typeface="仿宋" panose="02010609060101010101" charset="-122"/>
                <a:sym typeface="微软雅黑" panose="020B0503020204020204" charset="-122"/>
              </a:rPr>
              <a:t>赶超战略</a:t>
            </a:r>
            <a:r>
              <a:rPr lang="en-US" altLang="zh-CN">
                <a:latin typeface="仿宋" panose="02010609060101010101" charset="-122"/>
                <a:ea typeface="仿宋" panose="02010609060101010101" charset="-122"/>
                <a:sym typeface="微软雅黑" panose="020B0503020204020204" charset="-122"/>
              </a:rPr>
              <a:t>——</a:t>
            </a:r>
            <a:r>
              <a:rPr lang="zh-CN" altLang="en-US">
                <a:latin typeface="仿宋" panose="02010609060101010101" charset="-122"/>
                <a:ea typeface="仿宋" panose="02010609060101010101" charset="-122"/>
                <a:sym typeface="微软雅黑" panose="020B0503020204020204" charset="-122"/>
              </a:rPr>
              <a:t>希望通过优先发展重工业的方式，在短时间内走完资本主义国家百年的工业化道路。</a:t>
            </a:r>
          </a:p>
          <a:p>
            <a:r>
              <a:rPr lang="zh-CN" altLang="en-US">
                <a:latin typeface="仿宋" panose="02010609060101010101" charset="-122"/>
                <a:ea typeface="仿宋" panose="02010609060101010101" charset="-122"/>
                <a:sym typeface="微软雅黑" panose="020B0503020204020204" charset="-122"/>
              </a:rPr>
              <a:t>当经济体的资本禀赋水平较低时,如果政府偏好本国工业部门的优先发展,政府将通过对经济的扭曲以达到其战略目标。尤其当资本的禀赋水平低至一定程度时,依靠市场经济体系中的税收和补贴的手段将无法实现政府的战略目标,政府就只能选择对资源配置进行直接干预和剥夺企业自主权的计划经济体制来实现其发展战略。</a:t>
            </a:r>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p:cNvSpPr>
          <p:nvPr>
            <p:ph type="title"/>
          </p:nvPr>
        </p:nvSpPr>
        <p:spPr/>
        <p:txBody>
          <a:bodyPr anchor="ctr"/>
          <a:lstStyle/>
          <a:p>
            <a:endParaRPr lang="zh-CN" altLang="en-US"/>
          </a:p>
        </p:txBody>
      </p:sp>
      <p:sp>
        <p:nvSpPr>
          <p:cNvPr id="40962"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一五计划，苏联帮助设计和建设的156项重点工程全部是重工业。重工业基本建设投资占工业基本建设投资的85％，占工农业基本建设总投资的72．9％。</a:t>
            </a:r>
          </a:p>
          <a:p>
            <a:r>
              <a:rPr lang="zh-CN" altLang="en-US">
                <a:latin typeface="仿宋" panose="02010609060101010101" charset="-122"/>
                <a:ea typeface="仿宋" panose="02010609060101010101" charset="-122"/>
              </a:rPr>
              <a:t>重工业是资金密集型产业，并需要外汇进口设备。</a:t>
            </a:r>
          </a:p>
          <a:p>
            <a:r>
              <a:rPr lang="en-US" altLang="zh-CN">
                <a:latin typeface="仿宋" panose="02010609060101010101" charset="-122"/>
                <a:ea typeface="仿宋" panose="02010609060101010101" charset="-122"/>
              </a:rPr>
              <a:t>50</a:t>
            </a:r>
            <a:r>
              <a:rPr lang="zh-CN" altLang="en-US">
                <a:latin typeface="仿宋" panose="02010609060101010101" charset="-122"/>
                <a:ea typeface="仿宋" panose="02010609060101010101" charset="-122"/>
              </a:rPr>
              <a:t>年代的中国，剩余资料少，很难动员资金，可出口产品少，外汇短缺。</a:t>
            </a:r>
          </a:p>
          <a:p>
            <a:r>
              <a:rPr lang="zh-CN" altLang="en-US">
                <a:latin typeface="仿宋" panose="02010609060101010101" charset="-122"/>
                <a:ea typeface="仿宋" panose="02010609060101010101" charset="-122"/>
              </a:rPr>
              <a:t>为了把有限的资源集中起来发展重工业。需要压低重工业原料价格，压低工人工资——尽可能的降低重工业的生产成本；同时高估本国货币，人为扭曲汇率。</a:t>
            </a:r>
          </a:p>
          <a:p>
            <a:r>
              <a:rPr lang="zh-CN" altLang="en-US">
                <a:latin typeface="仿宋" panose="02010609060101010101" charset="-122"/>
                <a:ea typeface="仿宋" panose="02010609060101010101" charset="-122"/>
              </a:rPr>
              <a:t>低工资相应的是低物价，否则无法生活。制度安排上就是价格控制，价格控制的条件是国家对所有领域的垄断。</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p:txBody>
          <a:bodyPr anchor="ctr"/>
          <a:lstStyle/>
          <a:p>
            <a:endParaRPr lang="zh-CN" altLang="en-US"/>
          </a:p>
        </p:txBody>
      </p:sp>
      <p:sp>
        <p:nvSpPr>
          <p:cNvPr id="41986"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为了让农村给工业提供廉价的粮食，国家在农村实行粮食的统购统销——即国家垄断粮食市场，从而维持一个人为扭曲的低价。发展到最后，是所有农产品的统购统销。</a:t>
            </a:r>
          </a:p>
          <a:p>
            <a:r>
              <a:rPr lang="zh-CN" altLang="en-US">
                <a:latin typeface="仿宋" panose="02010609060101010101" charset="-122"/>
                <a:ea typeface="仿宋" panose="02010609060101010101" charset="-122"/>
              </a:rPr>
              <a:t>同时为了配合计划经济体制，配套实施户籍制度，主要控制农村人口向城市流动。因为，农业效率太低，但是，城市很少有新就业。中国统计资料，重工业部门每亿元投资提供</a:t>
            </a:r>
            <a:r>
              <a:rPr lang="en-US" altLang="zh-CN">
                <a:latin typeface="仿宋" panose="02010609060101010101" charset="-122"/>
                <a:ea typeface="仿宋" panose="02010609060101010101" charset="-122"/>
              </a:rPr>
              <a:t>0.5</a:t>
            </a:r>
            <a:r>
              <a:rPr lang="zh-CN" altLang="en-US">
                <a:latin typeface="仿宋" panose="02010609060101010101" charset="-122"/>
                <a:ea typeface="仿宋" panose="02010609060101010101" charset="-122"/>
              </a:rPr>
              <a:t> 万个就业机会, 只及轻工业的三分之一。</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anchor="ctr"/>
          <a:lstStyle/>
          <a:p>
            <a:endParaRPr lang="zh-CN" altLang="en-US"/>
          </a:p>
        </p:txBody>
      </p:sp>
      <p:sp>
        <p:nvSpPr>
          <p:cNvPr id="43010" name="内容占位符 2"/>
          <p:cNvSpPr>
            <a:spLocks noGrp="1"/>
          </p:cNvSpPr>
          <p:nvPr>
            <p:ph idx="1"/>
          </p:nvPr>
        </p:nvSpPr>
        <p:spPr/>
        <p:txBody>
          <a:bodyPr anchor="t"/>
          <a:lstStyle/>
          <a:p>
            <a:r>
              <a:rPr lang="zh-CN" altLang="en-US" b="1" dirty="0">
                <a:latin typeface="仿宋" panose="02010609060101010101" charset="-122"/>
                <a:ea typeface="仿宋" panose="02010609060101010101" charset="-122"/>
              </a:rPr>
              <a:t>赶超战略之评价？</a:t>
            </a:r>
          </a:p>
          <a:p>
            <a:endParaRPr lang="zh-CN" altLang="en-US" b="1"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rPr>
              <a:t>计划经济的根源在重工业优先发展赶超</a:t>
            </a:r>
            <a:r>
              <a:rPr lang="zh-CN" altLang="en-US" dirty="0" smtClean="0">
                <a:latin typeface="仿宋" panose="02010609060101010101" charset="-122"/>
                <a:ea typeface="仿宋" panose="02010609060101010101" charset="-122"/>
              </a:rPr>
              <a:t>战略。</a:t>
            </a:r>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rPr>
              <a:t>从民族自强的角度，优先发展重工业的赶超战略对</a:t>
            </a:r>
            <a:r>
              <a:rPr lang="zh-CN" altLang="en-US" dirty="0" smtClean="0">
                <a:latin typeface="仿宋" panose="02010609060101010101" charset="-122"/>
                <a:ea typeface="仿宋" panose="02010609060101010101" charset="-122"/>
              </a:rPr>
              <a:t>中华民族</a:t>
            </a:r>
            <a:r>
              <a:rPr lang="zh-CN" altLang="en-US" dirty="0">
                <a:latin typeface="仿宋" panose="02010609060101010101" charset="-122"/>
                <a:ea typeface="仿宋" panose="02010609060101010101" charset="-122"/>
              </a:rPr>
              <a:t>的</a:t>
            </a:r>
            <a:r>
              <a:rPr lang="zh-CN" altLang="en-US" dirty="0" smtClean="0">
                <a:latin typeface="仿宋" panose="02010609060101010101" charset="-122"/>
                <a:ea typeface="仿宋" panose="02010609060101010101" charset="-122"/>
              </a:rPr>
              <a:t>自强发挥</a:t>
            </a:r>
            <a:r>
              <a:rPr lang="zh-CN" altLang="en-US" dirty="0">
                <a:latin typeface="仿宋" panose="02010609060101010101" charset="-122"/>
                <a:ea typeface="仿宋" panose="02010609060101010101" charset="-122"/>
              </a:rPr>
              <a:t>了</a:t>
            </a:r>
            <a:r>
              <a:rPr lang="zh-CN" altLang="en-US" dirty="0" smtClean="0">
                <a:latin typeface="仿宋" panose="02010609060101010101" charset="-122"/>
                <a:ea typeface="仿宋" panose="02010609060101010101" charset="-122"/>
              </a:rPr>
              <a:t>巨大</a:t>
            </a:r>
            <a:r>
              <a:rPr lang="zh-CN" altLang="en-US" dirty="0">
                <a:latin typeface="仿宋" panose="02010609060101010101" charset="-122"/>
                <a:ea typeface="仿宋" panose="02010609060101010101" charset="-122"/>
              </a:rPr>
              <a:t>历史作用。</a:t>
            </a:r>
          </a:p>
          <a:p>
            <a:r>
              <a:rPr lang="zh-CN" altLang="en-US" dirty="0">
                <a:latin typeface="仿宋" panose="02010609060101010101" charset="-122"/>
                <a:ea typeface="仿宋" panose="02010609060101010101" charset="-122"/>
              </a:rPr>
              <a:t>1952</a:t>
            </a:r>
            <a:r>
              <a:rPr lang="en-US" altLang="zh-CN" dirty="0">
                <a:latin typeface="仿宋" panose="02010609060101010101" charset="-122"/>
                <a:ea typeface="仿宋" panose="02010609060101010101" charset="-122"/>
              </a:rPr>
              <a:t>—</a:t>
            </a:r>
            <a:r>
              <a:rPr lang="zh-CN" altLang="en-US" dirty="0">
                <a:latin typeface="仿宋" panose="02010609060101010101" charset="-122"/>
                <a:ea typeface="仿宋" panose="02010609060101010101" charset="-122"/>
              </a:rPr>
              <a:t>1978年期间,经济增长速度高于世界平均水平，与发展较快的韩国、台湾省相比也不低多少。</a:t>
            </a:r>
          </a:p>
          <a:p>
            <a:r>
              <a:rPr lang="zh-CN" altLang="en-US" dirty="0">
                <a:latin typeface="仿宋" panose="02010609060101010101" charset="-122"/>
                <a:ea typeface="仿宋" panose="02010609060101010101" charset="-122"/>
              </a:rPr>
              <a:t>可比价格计算的社会总产值、工农业总产值和国民收入的年均增长率,分别达到7.9% 、8.2 % 、6.0 % 。</a:t>
            </a:r>
          </a:p>
          <a:p>
            <a:r>
              <a:rPr lang="zh-CN" altLang="en-US" dirty="0">
                <a:latin typeface="仿宋" panose="02010609060101010101" charset="-122"/>
                <a:ea typeface="仿宋" panose="02010609060101010101" charset="-122"/>
                <a:sym typeface="微软雅黑" panose="020B0503020204020204" charset="-122"/>
              </a:rPr>
              <a:t>建立的门类比较齐全的现代工业体系。</a:t>
            </a:r>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rPr>
              <a:t> </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anchor="ctr"/>
          <a:lstStyle/>
          <a:p>
            <a:endParaRPr lang="zh-CN" altLang="en-US"/>
          </a:p>
        </p:txBody>
      </p:sp>
      <p:sp>
        <p:nvSpPr>
          <p:cNvPr id="45058"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rPr>
              <a:t>有了一个强大的军事工业，成功制造了原子弹、氢弹、人造卫星、导弹、核潜艇。</a:t>
            </a:r>
          </a:p>
          <a:p>
            <a:r>
              <a:rPr lang="zh-CN" altLang="en-US" dirty="0">
                <a:latin typeface="仿宋" panose="02010609060101010101" charset="-122"/>
                <a:ea typeface="仿宋" panose="02010609060101010101" charset="-122"/>
              </a:rPr>
              <a:t>美国核威胁事实：朝鲜战场，1953年初，携带核弹头的导弹秘密运到日本的冲绳。1953年7月27日签署《朝鲜停战协定》</a:t>
            </a:r>
          </a:p>
          <a:p>
            <a:r>
              <a:rPr lang="zh-CN" altLang="en-US" dirty="0">
                <a:latin typeface="仿宋" panose="02010609060101010101" charset="-122"/>
                <a:ea typeface="仿宋" panose="02010609060101010101" charset="-122"/>
              </a:rPr>
              <a:t>1955年，人民解放军解放江山岛和大陈岛时，美国国会正式通过授权，总统可以对中国使用核武器，根据这一授权，美国军方研究制定了用原子弹攻击中国东南沿海地区的多种方案</a:t>
            </a:r>
            <a:r>
              <a:rPr lang="zh-CN" altLang="en-US" dirty="0" smtClean="0">
                <a:latin typeface="仿宋" panose="02010609060101010101" charset="-122"/>
                <a:ea typeface="仿宋" panose="02010609060101010101" charset="-122"/>
              </a:rPr>
              <a:t>。</a:t>
            </a:r>
            <a:endParaRPr lang="en-US" altLang="zh-CN" dirty="0" smtClean="0">
              <a:latin typeface="仿宋" panose="02010609060101010101" charset="-122"/>
              <a:ea typeface="仿宋" panose="02010609060101010101" charset="-122"/>
            </a:endParaRPr>
          </a:p>
          <a:p>
            <a:r>
              <a:rPr lang="en-US" altLang="zh-CN" dirty="0" smtClean="0">
                <a:latin typeface="仿宋" panose="02010609060101010101" charset="-122"/>
                <a:ea typeface="仿宋" panose="02010609060101010101" charset="-122"/>
              </a:rPr>
              <a:t>1969</a:t>
            </a:r>
            <a:r>
              <a:rPr lang="zh-CN" altLang="en-US" dirty="0" smtClean="0">
                <a:latin typeface="仿宋" panose="02010609060101010101" charset="-122"/>
                <a:ea typeface="仿宋" panose="02010609060101010101" charset="-122"/>
              </a:rPr>
              <a:t>年</a:t>
            </a:r>
            <a:r>
              <a:rPr lang="en-US" altLang="zh-CN" dirty="0" smtClean="0">
                <a:latin typeface="仿宋" panose="02010609060101010101" charset="-122"/>
                <a:ea typeface="仿宋" panose="02010609060101010101" charset="-122"/>
              </a:rPr>
              <a:t>8</a:t>
            </a:r>
            <a:r>
              <a:rPr lang="zh-CN" altLang="en-US" dirty="0">
                <a:latin typeface="仿宋" panose="02010609060101010101" charset="-122"/>
                <a:ea typeface="仿宋" panose="02010609060101010101" charset="-122"/>
              </a:rPr>
              <a:t>月，</a:t>
            </a:r>
            <a:r>
              <a:rPr lang="zh-CN" altLang="en-US" smtClean="0">
                <a:latin typeface="仿宋" panose="02010609060101010101" charset="-122"/>
                <a:ea typeface="仿宋" panose="02010609060101010101" charset="-122"/>
              </a:rPr>
              <a:t>苏联有对中国</a:t>
            </a:r>
            <a:r>
              <a:rPr lang="zh-CN" altLang="en-US" dirty="0" smtClean="0">
                <a:latin typeface="仿宋" panose="02010609060101010101" charset="-122"/>
                <a:ea typeface="仿宋" panose="02010609060101010101" charset="-122"/>
              </a:rPr>
              <a:t>核基地、导弹基地，北京、长春、鞍山进行外科手术式的</a:t>
            </a:r>
            <a:r>
              <a:rPr lang="zh-CN" altLang="en-US" smtClean="0">
                <a:latin typeface="仿宋" panose="02010609060101010101" charset="-122"/>
                <a:ea typeface="仿宋" panose="02010609060101010101" charset="-122"/>
              </a:rPr>
              <a:t>核打击的意图。</a:t>
            </a:r>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a:p>
            <a:endParaRPr lang="zh-CN" altLang="en-US" dirty="0">
              <a:latin typeface="仿宋" panose="02010609060101010101" charset="-122"/>
              <a:ea typeface="仿宋" panose="02010609060101010101" charset="-122"/>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nchor="ctr"/>
          <a:lstStyle/>
          <a:p>
            <a:endParaRPr lang="zh-CN" altLang="en-US"/>
          </a:p>
        </p:txBody>
      </p:sp>
      <p:sp>
        <p:nvSpPr>
          <p:cNvPr id="46082" name="内容占位符 2"/>
          <p:cNvSpPr>
            <a:spLocks noGrp="1"/>
          </p:cNvSpPr>
          <p:nvPr>
            <p:ph idx="1"/>
          </p:nvPr>
        </p:nvSpPr>
        <p:spPr/>
        <p:txBody>
          <a:bodyPr anchor="t"/>
          <a:lstStyle/>
          <a:p>
            <a:r>
              <a:rPr lang="zh-CN" altLang="en-US" dirty="0">
                <a:latin typeface="仿宋" panose="02010609060101010101" charset="-122"/>
                <a:ea typeface="仿宋" panose="02010609060101010101" charset="-122"/>
              </a:rPr>
              <a:t>另一方面，未能实现赶超的初衷也是事实。</a:t>
            </a:r>
          </a:p>
          <a:p>
            <a:r>
              <a:rPr lang="zh-CN" altLang="en-US" dirty="0">
                <a:latin typeface="仿宋" panose="02010609060101010101" charset="-122"/>
                <a:ea typeface="仿宋" panose="02010609060101010101" charset="-122"/>
              </a:rPr>
              <a:t>没有摆脱低收入发展中国家的位次，与周边的国家和地区作比较,在50年代初期,中国大陆与韩国，台湾的经济发展条件大致相同，经济增长速度也非常接近。然而，中国人均 国民生产总值仍然很低</a:t>
            </a:r>
            <a:r>
              <a:rPr lang="en-US" altLang="zh-CN" dirty="0">
                <a:latin typeface="仿宋" panose="02010609060101010101" charset="-122"/>
                <a:ea typeface="仿宋" panose="02010609060101010101" charset="-122"/>
              </a:rPr>
              <a:t>1952</a:t>
            </a:r>
            <a:r>
              <a:rPr lang="zh-CN" altLang="en-US" dirty="0">
                <a:latin typeface="仿宋" panose="02010609060101010101" charset="-122"/>
                <a:ea typeface="仿宋" panose="02010609060101010101" charset="-122"/>
              </a:rPr>
              <a:t>年的人均国民生产总值为52美元,</a:t>
            </a:r>
          </a:p>
          <a:p>
            <a:r>
              <a:rPr lang="en-US" altLang="zh-CN" dirty="0">
                <a:latin typeface="仿宋" panose="02010609060101010101" charset="-122"/>
                <a:ea typeface="仿宋" panose="02010609060101010101" charset="-122"/>
              </a:rPr>
              <a:t>1978</a:t>
            </a:r>
            <a:r>
              <a:rPr lang="zh-CN" altLang="en-US" dirty="0">
                <a:latin typeface="仿宋" panose="02010609060101010101" charset="-122"/>
                <a:ea typeface="仿宋" panose="02010609060101010101" charset="-122"/>
              </a:rPr>
              <a:t>年为210美元，未突破人均265美元这一低收入发展中国 家的界线。</a:t>
            </a:r>
          </a:p>
          <a:p>
            <a:endParaRPr lang="zh-CN" altLang="en-US" dirty="0">
              <a:latin typeface="仿宋" panose="02010609060101010101" charset="-122"/>
              <a:ea typeface="仿宋" panose="02010609060101010101" charset="-122"/>
            </a:endParaRPr>
          </a:p>
          <a:p>
            <a:endParaRPr lang="zh-CN" altLang="en-US"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1200" dirty="0">
                <a:latin typeface="仿宋" panose="02010609060101010101" pitchFamily="49" charset="-122"/>
                <a:ea typeface="仿宋" panose="02010609060101010101" pitchFamily="49" charset="-122"/>
              </a:rPr>
              <a:t>技术规范：</a:t>
            </a:r>
          </a:p>
          <a:p>
            <a:r>
              <a:rPr lang="en-US" altLang="zh-CN" sz="1200" dirty="0">
                <a:latin typeface="仿宋" panose="02010609060101010101" pitchFamily="49" charset="-122"/>
                <a:ea typeface="仿宋" panose="02010609060101010101" pitchFamily="49" charset="-122"/>
              </a:rPr>
              <a:t>1</a:t>
            </a:r>
            <a:r>
              <a:rPr lang="zh-CN" altLang="en-US" sz="1200" dirty="0">
                <a:latin typeface="仿宋" panose="02010609060101010101" pitchFamily="49" charset="-122"/>
                <a:ea typeface="仿宋" panose="02010609060101010101" pitchFamily="49" charset="-122"/>
              </a:rPr>
              <a:t>、读书报告的题目设计可以是：如，</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新民主主义论</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读书报告；也可以自拟主题性题目，如，中国新政府之设计</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论联合政府</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读书报告。（重要提示：</a:t>
            </a:r>
            <a:r>
              <a:rPr lang="en-US" altLang="zh-CN" sz="1200" dirty="0">
                <a:latin typeface="仿宋" panose="02010609060101010101" pitchFamily="49" charset="-122"/>
                <a:ea typeface="仿宋" panose="02010609060101010101" pitchFamily="49" charset="-122"/>
              </a:rPr>
              <a:t>《XXXXXX》</a:t>
            </a:r>
            <a:r>
              <a:rPr lang="zh-CN" altLang="en-US" sz="1200" dirty="0">
                <a:latin typeface="仿宋" panose="02010609060101010101" pitchFamily="49" charset="-122"/>
                <a:ea typeface="仿宋" panose="02010609060101010101" pitchFamily="49" charset="-122"/>
              </a:rPr>
              <a:t>读书报告是必须上标题的。）</a:t>
            </a:r>
          </a:p>
          <a:p>
            <a:r>
              <a:rPr lang="en-US" altLang="zh-CN" sz="1200" dirty="0">
                <a:latin typeface="仿宋" panose="02010609060101010101" pitchFamily="49" charset="-122"/>
                <a:ea typeface="仿宋" panose="02010609060101010101" pitchFamily="49" charset="-122"/>
              </a:rPr>
              <a:t>2</a:t>
            </a:r>
            <a:r>
              <a:rPr lang="zh-CN" altLang="en-US" sz="1200" dirty="0">
                <a:latin typeface="仿宋" panose="02010609060101010101" pitchFamily="49" charset="-122"/>
                <a:ea typeface="仿宋" panose="02010609060101010101" pitchFamily="49" charset="-122"/>
              </a:rPr>
              <a:t>、读书报告不少于</a:t>
            </a:r>
            <a:r>
              <a:rPr lang="en-US" altLang="zh-CN" sz="1200" dirty="0">
                <a:latin typeface="仿宋" panose="02010609060101010101" pitchFamily="49" charset="-122"/>
                <a:ea typeface="仿宋" panose="02010609060101010101" pitchFamily="49" charset="-122"/>
              </a:rPr>
              <a:t>3</a:t>
            </a:r>
            <a:r>
              <a:rPr lang="zh-CN" altLang="en-US" sz="1200" dirty="0">
                <a:latin typeface="仿宋" panose="02010609060101010101" pitchFamily="49" charset="-122"/>
                <a:ea typeface="仿宋" panose="02010609060101010101" pitchFamily="49" charset="-122"/>
              </a:rPr>
              <a:t>千字，使用</a:t>
            </a:r>
            <a:r>
              <a:rPr lang="en-US" altLang="zh-CN" sz="1200" dirty="0">
                <a:latin typeface="仿宋" panose="02010609060101010101" pitchFamily="49" charset="-122"/>
                <a:ea typeface="仿宋" panose="02010609060101010101" pitchFamily="49" charset="-122"/>
              </a:rPr>
              <a:t>A4</a:t>
            </a:r>
            <a:r>
              <a:rPr lang="zh-CN" altLang="en-US" sz="1200" dirty="0">
                <a:latin typeface="仿宋" panose="02010609060101010101" pitchFamily="49" charset="-122"/>
                <a:ea typeface="仿宋" panose="02010609060101010101" pitchFamily="49" charset="-122"/>
              </a:rPr>
              <a:t>纸打印。</a:t>
            </a:r>
          </a:p>
          <a:p>
            <a:r>
              <a:rPr lang="en-US" altLang="zh-CN" sz="1200" dirty="0">
                <a:latin typeface="仿宋" panose="02010609060101010101" pitchFamily="49" charset="-122"/>
                <a:ea typeface="仿宋" panose="02010609060101010101" pitchFamily="49" charset="-122"/>
              </a:rPr>
              <a:t>3</a:t>
            </a:r>
            <a:r>
              <a:rPr lang="zh-CN" altLang="en-US" sz="1200" dirty="0">
                <a:latin typeface="仿宋" panose="02010609060101010101" pitchFamily="49" charset="-122"/>
                <a:ea typeface="仿宋" panose="02010609060101010101" pitchFamily="49" charset="-122"/>
              </a:rPr>
              <a:t>、读书报告须引用文献，引用的文献必须注释，注释应符合规范。（重要提示：没有引用的文献，注释不符合规范。将被视为不合格。）</a:t>
            </a:r>
          </a:p>
          <a:p>
            <a:r>
              <a:rPr lang="en-US" altLang="zh-CN" sz="1200" dirty="0">
                <a:latin typeface="仿宋" panose="02010609060101010101" pitchFamily="49" charset="-122"/>
                <a:ea typeface="仿宋" panose="02010609060101010101" pitchFamily="49" charset="-122"/>
              </a:rPr>
              <a:t>4</a:t>
            </a:r>
            <a:r>
              <a:rPr lang="zh-CN" altLang="en-US" sz="1200" dirty="0">
                <a:latin typeface="仿宋" panose="02010609060101010101" pitchFamily="49" charset="-122"/>
                <a:ea typeface="仿宋" panose="02010609060101010101" pitchFamily="49" charset="-122"/>
              </a:rPr>
              <a:t>、读书报告的正文规范是：</a:t>
            </a:r>
          </a:p>
          <a:p>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1</a:t>
            </a:r>
            <a:r>
              <a:rPr lang="zh-CN" altLang="en-US" sz="1200" dirty="0">
                <a:latin typeface="仿宋" panose="02010609060101010101" pitchFamily="49" charset="-122"/>
                <a:ea typeface="仿宋" panose="02010609060101010101" pitchFamily="49" charset="-122"/>
              </a:rPr>
              <a:t>）文章标题：黑体、四号字，居中。</a:t>
            </a:r>
          </a:p>
          <a:p>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2</a:t>
            </a:r>
            <a:r>
              <a:rPr lang="zh-CN" altLang="en-US" sz="1200" dirty="0">
                <a:latin typeface="仿宋" panose="02010609060101010101" pitchFamily="49" charset="-122"/>
                <a:ea typeface="仿宋" panose="02010609060101010101" pitchFamily="49" charset="-122"/>
              </a:rPr>
              <a:t>）标题下面</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学号、姓名</a:t>
            </a:r>
          </a:p>
          <a:p>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3</a:t>
            </a:r>
            <a:r>
              <a:rPr lang="zh-CN" altLang="en-US" sz="1200" dirty="0">
                <a:latin typeface="仿宋" panose="02010609060101010101" pitchFamily="49" charset="-122"/>
                <a:ea typeface="仿宋" panose="02010609060101010101" pitchFamily="49" charset="-122"/>
              </a:rPr>
              <a:t>）提要： </a:t>
            </a:r>
            <a:r>
              <a:rPr lang="en-US" altLang="zh-CN" sz="1200" dirty="0">
                <a:latin typeface="仿宋" panose="02010609060101010101" pitchFamily="49" charset="-122"/>
                <a:ea typeface="仿宋" panose="02010609060101010101" pitchFamily="49" charset="-122"/>
              </a:rPr>
              <a:t>100</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200</a:t>
            </a:r>
            <a:r>
              <a:rPr lang="zh-CN" altLang="en-US" sz="1200" dirty="0">
                <a:latin typeface="仿宋" panose="02010609060101010101" pitchFamily="49" charset="-122"/>
                <a:ea typeface="仿宋" panose="02010609060101010101" pitchFamily="49" charset="-122"/>
              </a:rPr>
              <a:t>字为宜。 </a:t>
            </a:r>
          </a:p>
          <a:p>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4</a:t>
            </a:r>
            <a:r>
              <a:rPr lang="zh-CN" altLang="en-US" sz="1200" dirty="0">
                <a:latin typeface="仿宋" panose="02010609060101010101" pitchFamily="49" charset="-122"/>
                <a:ea typeface="仿宋" panose="02010609060101010101" pitchFamily="49" charset="-122"/>
              </a:rPr>
              <a:t>）关键词：</a:t>
            </a:r>
            <a:r>
              <a:rPr lang="en-US" altLang="zh-CN" sz="1200" dirty="0">
                <a:latin typeface="仿宋" panose="02010609060101010101" pitchFamily="49" charset="-122"/>
                <a:ea typeface="仿宋" panose="02010609060101010101" pitchFamily="49" charset="-122"/>
              </a:rPr>
              <a:t>3</a:t>
            </a:r>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5</a:t>
            </a:r>
            <a:r>
              <a:rPr lang="zh-CN" altLang="en-US" sz="1200" dirty="0">
                <a:latin typeface="仿宋" panose="02010609060101010101" pitchFamily="49" charset="-122"/>
                <a:ea typeface="仿宋" panose="02010609060101010101" pitchFamily="49" charset="-122"/>
              </a:rPr>
              <a:t>个，以分号相隔，选择与文章核心内容相关的具有独立性的实在词。 </a:t>
            </a:r>
          </a:p>
          <a:p>
            <a:r>
              <a:rPr lang="zh-CN" altLang="en-US" sz="1200" dirty="0">
                <a:latin typeface="仿宋" panose="02010609060101010101" pitchFamily="49" charset="-122"/>
                <a:ea typeface="仿宋" panose="02010609060101010101" pitchFamily="49" charset="-122"/>
              </a:rPr>
              <a:t>（</a:t>
            </a:r>
            <a:r>
              <a:rPr lang="en-US" altLang="zh-CN" sz="1200" dirty="0">
                <a:latin typeface="仿宋" panose="02010609060101010101" pitchFamily="49" charset="-122"/>
                <a:ea typeface="仿宋" panose="02010609060101010101" pitchFamily="49" charset="-122"/>
              </a:rPr>
              <a:t>5</a:t>
            </a:r>
            <a:r>
              <a:rPr lang="zh-CN" altLang="en-US" sz="1200" dirty="0">
                <a:latin typeface="仿宋" panose="02010609060101010101" pitchFamily="49" charset="-122"/>
                <a:ea typeface="仿宋" panose="02010609060101010101" pitchFamily="49" charset="-122"/>
              </a:rPr>
              <a:t>）姓名、提要、关键词、正文用宋体、五号字。 </a:t>
            </a:r>
          </a:p>
          <a:p>
            <a:r>
              <a:rPr lang="en-US" altLang="zh-CN" sz="1200" dirty="0">
                <a:latin typeface="仿宋" panose="02010609060101010101" pitchFamily="49" charset="-122"/>
                <a:ea typeface="仿宋" panose="02010609060101010101" pitchFamily="49" charset="-122"/>
              </a:rPr>
              <a:t>5</a:t>
            </a:r>
            <a:r>
              <a:rPr lang="zh-CN" altLang="en-US" sz="1200" dirty="0">
                <a:latin typeface="仿宋" panose="02010609060101010101" pitchFamily="49" charset="-122"/>
                <a:ea typeface="仿宋" panose="02010609060101010101" pitchFamily="49" charset="-122"/>
              </a:rPr>
              <a:t>、读书报告 注释使用页下注。</a:t>
            </a:r>
          </a:p>
          <a:p>
            <a:r>
              <a:rPr lang="en-US" altLang="zh-CN" sz="1200" dirty="0">
                <a:latin typeface="仿宋" panose="02010609060101010101" pitchFamily="49" charset="-122"/>
                <a:ea typeface="仿宋" panose="02010609060101010101" pitchFamily="49" charset="-122"/>
              </a:rPr>
              <a:t>6</a:t>
            </a:r>
            <a:r>
              <a:rPr lang="zh-CN" altLang="en-US" sz="1200" dirty="0">
                <a:latin typeface="仿宋" panose="02010609060101010101" pitchFamily="49" charset="-122"/>
                <a:ea typeface="仿宋" panose="02010609060101010101" pitchFamily="49" charset="-122"/>
              </a:rPr>
              <a:t>、引用文献注释规范是：</a:t>
            </a:r>
          </a:p>
          <a:p>
            <a:r>
              <a:rPr lang="en-US" altLang="zh-CN" sz="1200" dirty="0">
                <a:latin typeface="仿宋" panose="02010609060101010101" pitchFamily="49" charset="-122"/>
                <a:ea typeface="仿宋" panose="02010609060101010101" pitchFamily="49" charset="-122"/>
              </a:rPr>
              <a:t>A.</a:t>
            </a:r>
            <a:r>
              <a:rPr lang="zh-CN" altLang="en-US" sz="1200" dirty="0">
                <a:latin typeface="仿宋" panose="02010609060101010101" pitchFamily="49" charset="-122"/>
                <a:ea typeface="仿宋" panose="02010609060101010101" pitchFamily="49" charset="-122"/>
              </a:rPr>
              <a:t>杂志文章，格式：作者姓名、文章名，杂志名，期号，页码。</a:t>
            </a:r>
          </a:p>
          <a:p>
            <a:r>
              <a:rPr lang="en-US" altLang="zh-CN" sz="1200" dirty="0">
                <a:latin typeface="仿宋" panose="02010609060101010101" pitchFamily="49" charset="-122"/>
                <a:ea typeface="仿宋" panose="02010609060101010101" pitchFamily="49" charset="-122"/>
              </a:rPr>
              <a:t>B.</a:t>
            </a:r>
            <a:r>
              <a:rPr lang="zh-CN" altLang="en-US" sz="1200" dirty="0">
                <a:latin typeface="仿宋" panose="02010609060101010101" pitchFamily="49" charset="-122"/>
                <a:ea typeface="仿宋" panose="02010609060101010101" pitchFamily="49" charset="-122"/>
              </a:rPr>
              <a:t>专著，格式：作者姓名，书名，出版社，出版时间。</a:t>
            </a:r>
          </a:p>
          <a:p>
            <a:r>
              <a:rPr lang="en-US" altLang="zh-CN" sz="1200" dirty="0">
                <a:latin typeface="仿宋" panose="02010609060101010101" pitchFamily="49" charset="-122"/>
                <a:ea typeface="仿宋" panose="02010609060101010101" pitchFamily="49" charset="-122"/>
              </a:rPr>
              <a:t>C. </a:t>
            </a:r>
            <a:r>
              <a:rPr lang="zh-CN" altLang="en-US" sz="1200" dirty="0">
                <a:latin typeface="仿宋" panose="02010609060101010101" pitchFamily="49" charset="-122"/>
                <a:ea typeface="仿宋" panose="02010609060101010101" pitchFamily="49" charset="-122"/>
              </a:rPr>
              <a:t>在线文献，格式：作者姓名，文章</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书名</a:t>
            </a:r>
            <a:r>
              <a:rPr lang="en-US" altLang="zh-CN" sz="1200" dirty="0">
                <a:latin typeface="仿宋" panose="02010609060101010101" pitchFamily="49" charset="-122"/>
                <a:ea typeface="仿宋" panose="02010609060101010101" pitchFamily="49" charset="-122"/>
              </a:rPr>
              <a:t>, </a:t>
            </a:r>
            <a:r>
              <a:rPr lang="zh-CN" altLang="en-US" sz="1200" dirty="0">
                <a:latin typeface="仿宋" panose="02010609060101010101" pitchFamily="49" charset="-122"/>
                <a:ea typeface="仿宋" panose="02010609060101010101" pitchFamily="49" charset="-122"/>
              </a:rPr>
              <a:t>网站名称，详细网址（不要只给出网站的主页，而是文章的具体位置，即一经输入，就可以直接进入文章正文的详细地址）。</a:t>
            </a:r>
          </a:p>
          <a:p>
            <a:endParaRPr lang="zh-CN" altLang="en-US" sz="12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75373175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p:txBody>
          <a:bodyPr anchor="ctr"/>
          <a:lstStyle/>
          <a:p>
            <a:endParaRPr lang="zh-CN" altLang="en-US"/>
          </a:p>
        </p:txBody>
      </p:sp>
      <p:sp>
        <p:nvSpPr>
          <p:cNvPr id="47106"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没有理由去责难当初人们作出的这样一个现在看来是不甚正确的选择。</a:t>
            </a:r>
          </a:p>
          <a:p>
            <a:r>
              <a:rPr lang="zh-CN" altLang="en-US">
                <a:latin typeface="仿宋" panose="02010609060101010101" charset="-122"/>
                <a:ea typeface="仿宋" panose="02010609060101010101" charset="-122"/>
              </a:rPr>
              <a:t>从经济学来说，如果1953年直接就向社会主义市场经济过渡，也许是最经济的。</a:t>
            </a:r>
          </a:p>
          <a:p>
            <a:r>
              <a:rPr lang="zh-CN" altLang="en-US">
                <a:latin typeface="仿宋" panose="02010609060101010101" charset="-122"/>
                <a:ea typeface="仿宋" panose="02010609060101010101" charset="-122"/>
              </a:rPr>
              <a:t>事实是，当初否定市场经济而向计划经济过渡，是大多数人的选择。当一个民族在经济衰落时又经历了外族入侵和战争，人们对强国的渴望就更加强烈，他们就会确立以赶超西方发达国家为目标的“重工业优先发展战略”，而其制度保障只能是计划经济。</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p:cNvSpPr>
          <p:nvPr>
            <p:ph type="title"/>
          </p:nvPr>
        </p:nvSpPr>
        <p:spPr/>
        <p:txBody>
          <a:bodyPr anchor="ctr"/>
          <a:lstStyle/>
          <a:p>
            <a:endParaRPr lang="zh-CN" altLang="en-US"/>
          </a:p>
        </p:txBody>
      </p:sp>
      <p:sp>
        <p:nvSpPr>
          <p:cNvPr id="48130" name="内容占位符 2"/>
          <p:cNvSpPr>
            <a:spLocks noGrp="1"/>
          </p:cNvSpPr>
          <p:nvPr>
            <p:ph idx="1"/>
          </p:nvPr>
        </p:nvSpPr>
        <p:spPr/>
        <p:txBody>
          <a:bodyPr anchor="t"/>
          <a:lstStyle/>
          <a:p>
            <a:r>
              <a:rPr lang="zh-CN" altLang="en-US"/>
              <a:t>概念归纳</a:t>
            </a:r>
          </a:p>
          <a:p>
            <a:endParaRPr lang="zh-CN" altLang="en-US"/>
          </a:p>
          <a:p>
            <a:r>
              <a:rPr lang="zh-CN" altLang="en-US">
                <a:latin typeface="仿宋" panose="02010609060101010101" charset="-122"/>
                <a:ea typeface="仿宋" panose="02010609060101010101" charset="-122"/>
              </a:rPr>
              <a:t>新民主主义共和国、</a:t>
            </a:r>
            <a:r>
              <a:rPr lang="zh-CN" altLang="en-US">
                <a:latin typeface="仿宋" panose="02010609060101010101" charset="-122"/>
                <a:ea typeface="仿宋" panose="02010609060101010101" charset="-122"/>
                <a:sym typeface="微软雅黑" panose="020B0503020204020204" charset="-122"/>
              </a:rPr>
              <a:t>中国人民政治协商会议、《中国人民政治协商会议共同纲领》、</a:t>
            </a:r>
            <a:r>
              <a:rPr lang="zh-CN" altLang="en-US">
                <a:latin typeface="仿宋" panose="02010609060101010101" charset="-122"/>
                <a:ea typeface="仿宋" panose="02010609060101010101" charset="-122"/>
              </a:rPr>
              <a:t>政务院、社会主义改造、“一化三改”、苏联模式、</a:t>
            </a:r>
            <a:r>
              <a:rPr lang="zh-CN" altLang="en-US">
                <a:latin typeface="仿宋" panose="02010609060101010101" charset="-122"/>
                <a:ea typeface="仿宋" panose="02010609060101010101" charset="-122"/>
                <a:sym typeface="微软雅黑" panose="020B0503020204020204" charset="-122"/>
              </a:rPr>
              <a:t>赶超战略、</a:t>
            </a:r>
            <a:r>
              <a:rPr lang="zh-CN" altLang="en-US">
                <a:latin typeface="仿宋" panose="02010609060101010101" charset="-122"/>
                <a:ea typeface="仿宋" panose="02010609060101010101" charset="-122"/>
              </a:rPr>
              <a:t>统购统销、156项重点工程、</a:t>
            </a:r>
          </a:p>
          <a:p>
            <a:r>
              <a:rPr lang="zh-CN" altLang="en-US">
                <a:latin typeface="仿宋" panose="02010609060101010101" charset="-122"/>
                <a:ea typeface="仿宋" panose="02010609060101010101" charset="-122"/>
              </a:rPr>
              <a:t>重工业优先发展战略。</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latin typeface="仿宋" panose="02010609060101010101" charset="-122"/>
                <a:ea typeface="仿宋" panose="02010609060101010101" charset="-122"/>
                <a:sym typeface="+mn-ea"/>
              </a:rPr>
              <a:t>第三讲作业题</a:t>
            </a:r>
          </a:p>
          <a:p>
            <a:r>
              <a:rPr lang="en-US" altLang="zh-CN">
                <a:latin typeface="仿宋" panose="02010609060101010101" charset="-122"/>
                <a:ea typeface="仿宋" panose="02010609060101010101" charset="-122"/>
                <a:sym typeface="+mn-ea"/>
              </a:rPr>
              <a:t>1</a:t>
            </a:r>
            <a:r>
              <a:rPr lang="zh-CN" altLang="en-US">
                <a:latin typeface="仿宋" panose="02010609060101010101" charset="-122"/>
                <a:ea typeface="仿宋" panose="02010609060101010101" charset="-122"/>
                <a:sym typeface="+mn-ea"/>
              </a:rPr>
              <a:t>、解释“一化三改”、苏联模式、</a:t>
            </a:r>
            <a:r>
              <a:rPr lang="zh-CN" altLang="en-US">
                <a:latin typeface="仿宋" panose="02010609060101010101" charset="-122"/>
                <a:ea typeface="仿宋" panose="02010609060101010101" charset="-122"/>
                <a:sym typeface="微软雅黑" panose="020B0503020204020204" charset="-122"/>
              </a:rPr>
              <a:t>赶超战略、</a:t>
            </a:r>
            <a:r>
              <a:rPr lang="zh-CN" altLang="en-US">
                <a:latin typeface="仿宋" panose="02010609060101010101" charset="-122"/>
                <a:ea typeface="仿宋" panose="02010609060101010101" charset="-122"/>
                <a:sym typeface="+mn-ea"/>
              </a:rPr>
              <a:t>统购统销？</a:t>
            </a:r>
          </a:p>
          <a:p>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a:t>
            </a:r>
            <a:r>
              <a:rPr lang="en-US" altLang="zh-CN">
                <a:latin typeface="仿宋" panose="02010609060101010101" charset="-122"/>
                <a:ea typeface="仿宋" panose="02010609060101010101" charset="-122"/>
                <a:sym typeface="+mn-ea"/>
              </a:rPr>
              <a:t>50</a:t>
            </a:r>
            <a:r>
              <a:rPr lang="zh-CN" altLang="en-US">
                <a:latin typeface="仿宋" panose="02010609060101010101" charset="-122"/>
                <a:ea typeface="仿宋" panose="02010609060101010101" charset="-122"/>
                <a:sym typeface="+mn-ea"/>
              </a:rPr>
              <a:t>年代中国为什么模仿苏联模式形成计划经济模式？</a:t>
            </a:r>
          </a:p>
          <a:p>
            <a:r>
              <a:rPr lang="en-US" altLang="zh-CN">
                <a:latin typeface="仿宋" panose="02010609060101010101" charset="-122"/>
                <a:ea typeface="仿宋" panose="02010609060101010101" charset="-122"/>
                <a:sym typeface="+mn-ea"/>
              </a:rPr>
              <a:t>3</a:t>
            </a:r>
            <a:r>
              <a:rPr lang="zh-CN" altLang="en-US">
                <a:latin typeface="仿宋" panose="02010609060101010101" charset="-122"/>
                <a:ea typeface="仿宋" panose="02010609060101010101" charset="-122"/>
                <a:sym typeface="+mn-ea"/>
              </a:rPr>
              <a:t>、毛泽东时代重工业优先发展的赶超战略之评价？</a:t>
            </a:r>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sym typeface="+mn-ea"/>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p:txBody>
          <a:bodyPr anchor="ctr"/>
          <a:lstStyle/>
          <a:p>
            <a:r>
              <a:rPr lang="zh-CN" altLang="en-US"/>
              <a:t>第四讲 社会主义建设道路初步探索的理论成果 </a:t>
            </a:r>
          </a:p>
        </p:txBody>
      </p:sp>
      <p:sp>
        <p:nvSpPr>
          <p:cNvPr id="49154" name="内容占位符 2"/>
          <p:cNvSpPr>
            <a:spLocks noGrp="1"/>
          </p:cNvSpPr>
          <p:nvPr>
            <p:ph idx="1"/>
          </p:nvPr>
        </p:nvSpPr>
        <p:spPr/>
        <p:txBody>
          <a:bodyPr anchor="t"/>
          <a:lstStyle/>
          <a:p>
            <a:r>
              <a:rPr lang="zh-CN" altLang="en-US" b="1">
                <a:latin typeface="仿宋" panose="02010609060101010101" charset="-122"/>
                <a:ea typeface="仿宋" panose="02010609060101010101" charset="-122"/>
              </a:rPr>
              <a:t>重点内容</a:t>
            </a:r>
            <a:r>
              <a:rPr lang="zh-CN" altLang="en-US"/>
              <a:t>：</a:t>
            </a:r>
          </a:p>
          <a:p>
            <a:r>
              <a:rPr lang="en-US" altLang="zh-CN" sz="2400">
                <a:latin typeface="仿宋" panose="02010609060101010101" charset="-122"/>
                <a:ea typeface="仿宋" panose="02010609060101010101" charset="-122"/>
              </a:rPr>
              <a:t>1</a:t>
            </a:r>
            <a:r>
              <a:rPr lang="zh-CN" altLang="en-US" sz="2400">
                <a:latin typeface="仿宋" panose="02010609060101010101" charset="-122"/>
                <a:ea typeface="仿宋" panose="02010609060101010101" charset="-122"/>
              </a:rPr>
              <a:t>、社会主义建设道路初步探索的重要思想成果</a:t>
            </a:r>
          </a:p>
          <a:p>
            <a:r>
              <a:rPr lang="en-US" altLang="zh-CN" sz="2400">
                <a:latin typeface="仿宋" panose="02010609060101010101" charset="-122"/>
                <a:ea typeface="仿宋" panose="02010609060101010101" charset="-122"/>
              </a:rPr>
              <a:t>2</a:t>
            </a:r>
            <a:r>
              <a:rPr lang="zh-CN" altLang="en-US" sz="2400">
                <a:latin typeface="仿宋" panose="02010609060101010101" charset="-122"/>
                <a:ea typeface="仿宋" panose="02010609060101010101" charset="-122"/>
              </a:rPr>
              <a:t>、社会主义建设道路初步探索的意义和经验教训 </a:t>
            </a:r>
          </a:p>
          <a:p>
            <a:endParaRPr lang="zh-CN" altLang="en-US" sz="2400" b="1">
              <a:latin typeface="仿宋" panose="02010609060101010101" charset="-122"/>
              <a:ea typeface="仿宋" panose="02010609060101010101" charset="-122"/>
            </a:endParaRPr>
          </a:p>
          <a:p>
            <a:r>
              <a:rPr lang="zh-CN" altLang="en-US" sz="2400" b="1">
                <a:latin typeface="仿宋" panose="02010609060101010101" charset="-122"/>
                <a:ea typeface="仿宋" panose="02010609060101010101" charset="-122"/>
              </a:rPr>
              <a:t>要点解释</a:t>
            </a:r>
          </a:p>
          <a:p>
            <a:r>
              <a:rPr lang="en-US" altLang="zh-CN" sz="2400">
                <a:latin typeface="仿宋" panose="02010609060101010101" charset="-122"/>
                <a:ea typeface="仿宋" panose="02010609060101010101" charset="-122"/>
              </a:rPr>
              <a:t>1</a:t>
            </a:r>
            <a:r>
              <a:rPr lang="zh-CN" altLang="en-US" sz="2400">
                <a:latin typeface="仿宋" panose="02010609060101010101" charset="-122"/>
                <a:ea typeface="仿宋" panose="02010609060101010101" charset="-122"/>
              </a:rPr>
              <a:t>、毛泽东对苏联模式的批判</a:t>
            </a:r>
          </a:p>
          <a:p>
            <a:r>
              <a:rPr lang="en-US" altLang="zh-CN" sz="2400">
                <a:latin typeface="仿宋" panose="02010609060101010101" charset="-122"/>
                <a:ea typeface="仿宋" panose="02010609060101010101" charset="-122"/>
              </a:rPr>
              <a:t>2</a:t>
            </a:r>
            <a:r>
              <a:rPr lang="zh-CN" altLang="en-US" sz="2400">
                <a:latin typeface="仿宋" panose="02010609060101010101" charset="-122"/>
                <a:ea typeface="仿宋" panose="02010609060101010101" charset="-122"/>
              </a:rPr>
              <a:t>、</a:t>
            </a:r>
            <a:r>
              <a:rPr lang="en-US" altLang="zh-CN" sz="2400">
                <a:latin typeface="仿宋" panose="02010609060101010101" charset="-122"/>
                <a:ea typeface="仿宋" panose="02010609060101010101" charset="-122"/>
              </a:rPr>
              <a:t>大跃进式的经济发展模式</a:t>
            </a:r>
            <a:endParaRPr lang="zh-CN" altLang="en-US" sz="2400">
              <a:latin typeface="仿宋" panose="02010609060101010101" charset="-122"/>
              <a:ea typeface="仿宋" panose="02010609060101010101" charset="-122"/>
            </a:endParaRPr>
          </a:p>
          <a:p>
            <a:r>
              <a:rPr lang="en-US" altLang="zh-CN" sz="2400">
                <a:latin typeface="仿宋" panose="02010609060101010101" charset="-122"/>
                <a:ea typeface="仿宋" panose="02010609060101010101" charset="-122"/>
              </a:rPr>
              <a:t>3</a:t>
            </a:r>
            <a:r>
              <a:rPr lang="zh-CN" altLang="en-US" sz="2400">
                <a:latin typeface="仿宋" panose="02010609060101010101" charset="-122"/>
                <a:ea typeface="仿宋" panose="02010609060101010101" charset="-122"/>
              </a:rPr>
              <a:t>、毛泽东与刘少奇的分歧</a:t>
            </a:r>
          </a:p>
          <a:p>
            <a:r>
              <a:rPr lang="zh-CN" altLang="en-US" sz="2400" b="1">
                <a:latin typeface="仿宋" panose="02010609060101010101" charset="-122"/>
                <a:ea typeface="仿宋" panose="02010609060101010101" charset="-122"/>
              </a:rPr>
              <a:t>概念归纳</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p:txBody>
          <a:bodyPr anchor="ctr"/>
          <a:lstStyle/>
          <a:p>
            <a:endParaRPr lang="zh-CN" altLang="en-US"/>
          </a:p>
        </p:txBody>
      </p:sp>
      <p:sp>
        <p:nvSpPr>
          <p:cNvPr id="50178" name="内容占位符 2"/>
          <p:cNvSpPr>
            <a:spLocks noGrp="1"/>
          </p:cNvSpPr>
          <p:nvPr>
            <p:ph idx="1"/>
          </p:nvPr>
        </p:nvSpPr>
        <p:spPr/>
        <p:txBody>
          <a:bodyPr anchor="t"/>
          <a:lstStyle/>
          <a:p>
            <a:r>
              <a:rPr lang="zh-CN" altLang="en-US" b="1">
                <a:latin typeface="仿宋" panose="02010609060101010101" charset="-122"/>
                <a:ea typeface="仿宋" panose="02010609060101010101" charset="-122"/>
              </a:rPr>
              <a:t>毛泽东对苏联计划经济模式的批判</a:t>
            </a:r>
          </a:p>
          <a:p>
            <a:endParaRPr lang="zh-CN" altLang="en-US" b="1">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rPr>
              <a:t>在如何发展中国经济方面，</a:t>
            </a:r>
            <a:r>
              <a:rPr lang="en-US" altLang="zh-CN" sz="2400">
                <a:latin typeface="仿宋" panose="02010609060101010101" charset="-122"/>
                <a:ea typeface="仿宋" panose="02010609060101010101" charset="-122"/>
              </a:rPr>
              <a:t>50</a:t>
            </a:r>
            <a:r>
              <a:rPr lang="zh-CN" altLang="en-US" sz="2400">
                <a:latin typeface="仿宋" panose="02010609060101010101" charset="-122"/>
                <a:ea typeface="仿宋" panose="02010609060101010101" charset="-122"/>
              </a:rPr>
              <a:t>年代初基本是照搬了苏联的制度变革和经济发展战略方面的先例。</a:t>
            </a:r>
          </a:p>
          <a:p>
            <a:r>
              <a:rPr lang="zh-CN" altLang="en-US" sz="2400">
                <a:latin typeface="仿宋" panose="02010609060101010101" charset="-122"/>
                <a:ea typeface="仿宋" panose="02010609060101010101" charset="-122"/>
              </a:rPr>
              <a:t>在“一五”计划时期，一系列计划配置资源的管理机构先后建立起来。随着这些机构职能的确定和完善，一个与苏联相仿的高度集中的资源计划配置制度形成</a:t>
            </a:r>
            <a:r>
              <a:rPr lang="zh-CN" altLang="en-US"/>
              <a:t>。</a:t>
            </a:r>
          </a:p>
          <a:p>
            <a:r>
              <a:rPr lang="zh-CN" altLang="en-US" sz="2400">
                <a:latin typeface="仿宋" panose="02010609060101010101" charset="-122"/>
                <a:ea typeface="仿宋" panose="02010609060101010101" charset="-122"/>
              </a:rPr>
              <a:t>1956年起，毛泽东就敏锐地发现了仿效苏联模式形成的高度集中的计划经济体制的缺陷，呼吁“以苏为鉴”，提出改革的设想。</a:t>
            </a:r>
          </a:p>
          <a:p>
            <a:endParaRPr lang="zh-CN" altLang="en-US" sz="240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p:cNvSpPr>
          <p:nvPr>
            <p:ph type="title"/>
          </p:nvPr>
        </p:nvSpPr>
        <p:spPr/>
        <p:txBody>
          <a:bodyPr anchor="ctr"/>
          <a:lstStyle/>
          <a:p>
            <a:endParaRPr lang="en-US" altLang="zh-CN"/>
          </a:p>
        </p:txBody>
      </p:sp>
      <p:sp>
        <p:nvSpPr>
          <p:cNvPr id="51202" name="内容占位符 2"/>
          <p:cNvSpPr>
            <a:spLocks noGrp="1"/>
          </p:cNvSpPr>
          <p:nvPr>
            <p:ph idx="1"/>
          </p:nvPr>
        </p:nvSpPr>
        <p:spPr/>
        <p:txBody>
          <a:bodyPr anchor="t"/>
          <a:lstStyle/>
          <a:p>
            <a:r>
              <a:rPr lang="en-US" altLang="zh-CN">
                <a:latin typeface="仿宋" panose="02010609060101010101" charset="-122"/>
                <a:ea typeface="仿宋" panose="02010609060101010101" charset="-122"/>
              </a:rPr>
              <a:t>1</a:t>
            </a:r>
            <a:r>
              <a:rPr lang="zh-CN" altLang="en-US">
                <a:latin typeface="仿宋" panose="02010609060101010101" charset="-122"/>
                <a:ea typeface="仿宋" panose="02010609060101010101" charset="-122"/>
              </a:rPr>
              <a:t>、中国应以比苏联头几个五年计划时期更高的速度来推进经济发展。</a:t>
            </a:r>
          </a:p>
          <a:p>
            <a:r>
              <a:rPr lang="zh-CN" altLang="en-US">
                <a:latin typeface="仿宋" panose="02010609060101010101" charset="-122"/>
                <a:ea typeface="仿宋" panose="02010609060101010101" charset="-122"/>
              </a:rPr>
              <a:t>苏联“一五”计划时期的工业年均增长速度是19.2％，“二五”计划时期是17．1％。毛泽东最理想的高速度设计，是以钢和粮的产量指标翻番为核心的全面大跃进。1958年的大跃进运动即是这种设想的产物。</a:t>
            </a:r>
          </a:p>
          <a:p>
            <a:r>
              <a:rPr lang="en-US" altLang="zh-CN">
                <a:latin typeface="仿宋" panose="02010609060101010101" charset="-122"/>
                <a:ea typeface="仿宋" panose="02010609060101010101" charset="-122"/>
              </a:rPr>
              <a:t>2</a:t>
            </a:r>
            <a:r>
              <a:rPr lang="zh-CN" altLang="en-US">
                <a:latin typeface="仿宋" panose="02010609060101010101" charset="-122"/>
                <a:ea typeface="仿宋" panose="02010609060101010101" charset="-122"/>
              </a:rPr>
              <a:t>、对优先发展重工业的经济增长战略毛泽东并不持否定态度。</a:t>
            </a:r>
          </a:p>
          <a:p>
            <a:r>
              <a:rPr lang="zh-CN" altLang="en-US">
                <a:latin typeface="仿宋" panose="02010609060101010101" charset="-122"/>
                <a:ea typeface="仿宋" panose="02010609060101010101" charset="-122"/>
              </a:rPr>
              <a:t>毛泽东提出的问题是，如何才能更快地增加资金的积累，使重工业发展得多些、快些，基础更加稳固些。同时，在重点发展重工业的同时，更好地发展农业、轻工业。</a:t>
            </a:r>
          </a:p>
          <a:p>
            <a:r>
              <a:rPr lang="zh-CN" altLang="en-US">
                <a:latin typeface="仿宋" panose="02010609060101010101" charset="-122"/>
                <a:ea typeface="仿宋" panose="02010609060101010101" charset="-122"/>
                <a:sym typeface="微软雅黑" panose="020B0503020204020204" charset="-122"/>
              </a:rPr>
              <a:t>毛泽东提出，</a:t>
            </a:r>
            <a:r>
              <a:rPr lang="zh-CN" altLang="en-US">
                <a:latin typeface="仿宋" panose="02010609060101010101" charset="-122"/>
                <a:ea typeface="仿宋" panose="02010609060101010101" charset="-122"/>
              </a:rPr>
              <a:t>工业和农业同时并举的方针，也是既要重工业又要人民的工业化方针。</a:t>
            </a:r>
          </a:p>
          <a:p>
            <a:endParaRPr lang="zh-CN" altLang="en-US">
              <a:latin typeface="仿宋" panose="02010609060101010101" charset="-122"/>
              <a:ea typeface="仿宋" panose="02010609060101010101" charset="-122"/>
            </a:endParaRPr>
          </a:p>
        </p:txBody>
      </p:sp>
      <p:graphicFrame>
        <p:nvGraphicFramePr>
          <p:cNvPr id="51203" name="对象 1">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3150" r:id="rId3" imgW="914400" imgH="215900" progId="Equation.KSEE3">
                  <p:embed/>
                </p:oleObj>
              </mc:Choice>
              <mc:Fallback>
                <p:oleObj r:id="rId3" imgW="914400" imgH="215900" progId="Equation.KSEE3">
                  <p:embed/>
                  <p:pic>
                    <p:nvPicPr>
                      <p:cNvPr id="0" name="图片 3075"/>
                      <p:cNvPicPr/>
                      <p:nvPr/>
                    </p:nvPicPr>
                    <p:blipFill>
                      <a:blip r:embed="rId4"/>
                      <a:stretch>
                        <a:fillRect/>
                      </a:stretch>
                    </p:blipFill>
                    <p:spPr>
                      <a:xfrm>
                        <a:off x="4114800" y="3321050"/>
                        <a:ext cx="914400" cy="215900"/>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anchor="ctr"/>
          <a:lstStyle/>
          <a:p>
            <a:endParaRPr lang="zh-CN" altLang="en-US"/>
          </a:p>
        </p:txBody>
      </p:sp>
      <p:sp>
        <p:nvSpPr>
          <p:cNvPr id="52226" name="内容占位符 2"/>
          <p:cNvSpPr>
            <a:spLocks noGrp="1"/>
          </p:cNvSpPr>
          <p:nvPr>
            <p:ph idx="1"/>
          </p:nvPr>
        </p:nvSpPr>
        <p:spPr/>
        <p:txBody>
          <a:bodyPr anchor="t"/>
          <a:lstStyle/>
          <a:p>
            <a:r>
              <a:rPr lang="zh-CN" altLang="en-US" sz="2400">
                <a:latin typeface="仿宋" panose="02010609060101010101" charset="-122"/>
                <a:ea typeface="仿宋" panose="02010609060101010101" charset="-122"/>
              </a:rPr>
              <a:t>毛泽东认为，苏联的优先发展重工业的经济增长战略的缺陷，是重工业没有与轻工业和农业搞好综合平衡。</a:t>
            </a:r>
          </a:p>
          <a:p>
            <a:r>
              <a:rPr lang="zh-CN" altLang="en-US" sz="2400">
                <a:latin typeface="仿宋" panose="02010609060101010101" charset="-122"/>
                <a:ea typeface="仿宋" panose="02010609060101010101" charset="-122"/>
              </a:rPr>
              <a:t>解决问题的方式，决不是让重工业放慢速度去求与轻工业和农业的平衡，而是加快轻工业和农业的发展速度，与重工业同时发展去求得平衡。</a:t>
            </a:r>
          </a:p>
          <a:p>
            <a:r>
              <a:rPr lang="zh-CN" altLang="en-US" sz="2400">
                <a:latin typeface="仿宋" panose="02010609060101010101" charset="-122"/>
                <a:ea typeface="仿宋" panose="02010609060101010101" charset="-122"/>
              </a:rPr>
              <a:t>强调轻工业和农业的发展，决不是要增加对轻工业和农业的资金投入，在资金的分配上仍然是优先发展重工业的方针，并不要求改变。</a:t>
            </a: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p:txBody>
          <a:bodyPr anchor="ctr"/>
          <a:lstStyle/>
          <a:p>
            <a:endParaRPr lang="zh-CN" altLang="en-US"/>
          </a:p>
        </p:txBody>
      </p:sp>
      <p:sp>
        <p:nvSpPr>
          <p:cNvPr id="53250"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从1957一1976年国家基本建设投资的部门份额的数据中可以看出，农业得到的国家投资份额为12，4％，轻工业更少只有5．1％，重工业得到的投资份额为50．2％。</a:t>
            </a:r>
          </a:p>
          <a:p>
            <a:r>
              <a:rPr lang="en-US" altLang="zh-CN">
                <a:latin typeface="仿宋" panose="02010609060101010101" charset="-122"/>
                <a:ea typeface="仿宋" panose="02010609060101010101" charset="-122"/>
              </a:rPr>
              <a:t>3</a:t>
            </a:r>
            <a:r>
              <a:rPr lang="zh-CN" altLang="en-US">
                <a:latin typeface="仿宋" panose="02010609060101010101" charset="-122"/>
                <a:ea typeface="仿宋" panose="02010609060101010101" charset="-122"/>
              </a:rPr>
              <a:t>、毛泽东的轻工业和农业发展模式，主要是靠自力更生的精神，靠人力和地方资源，靠变革生产关系来促进生产力的发展，而不是依靠新的资金投入。</a:t>
            </a:r>
          </a:p>
          <a:p>
            <a:r>
              <a:rPr lang="zh-CN" altLang="en-US">
                <a:latin typeface="仿宋" panose="02010609060101010101" charset="-122"/>
                <a:ea typeface="仿宋" panose="02010609060101010101" charset="-122"/>
              </a:rPr>
              <a:t>最理想的结果是，轻工业和农业不但不需要新的资金，通过新的动力机制的运用还会创造出资金。大跃进运动和“农业学大寨”的运动中，可以看到这种发展模式的运作。</a:t>
            </a:r>
          </a:p>
          <a:p>
            <a:endParaRPr lang="zh-CN" altLang="en-US"/>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p:txBody>
          <a:bodyPr anchor="ctr"/>
          <a:lstStyle/>
          <a:p>
            <a:endParaRPr lang="zh-CN" altLang="en-US"/>
          </a:p>
        </p:txBody>
      </p:sp>
      <p:sp>
        <p:nvSpPr>
          <p:cNvPr id="54274" name="内容占位符 2"/>
          <p:cNvSpPr>
            <a:spLocks noGrp="1"/>
          </p:cNvSpPr>
          <p:nvPr>
            <p:ph idx="1"/>
          </p:nvPr>
        </p:nvSpPr>
        <p:spPr/>
        <p:txBody>
          <a:bodyPr anchor="t"/>
          <a:lstStyle/>
          <a:p>
            <a:r>
              <a:rPr lang="en-US" altLang="zh-CN">
                <a:latin typeface="仿宋" panose="02010609060101010101" charset="-122"/>
                <a:ea typeface="仿宋" panose="02010609060101010101" charset="-122"/>
              </a:rPr>
              <a:t>4</a:t>
            </a:r>
            <a:r>
              <a:rPr lang="zh-CN" altLang="en-US">
                <a:latin typeface="仿宋" panose="02010609060101010101" charset="-122"/>
                <a:ea typeface="仿宋" panose="02010609060101010101" charset="-122"/>
              </a:rPr>
              <a:t>、对于指令型的中央集中统一计划体制，毛泽东认识到的缺陷主要是中央集权太多，地方没有独立性，而主张在巩固中央统一领导的前提下，扩大地方的权力，发挥中央和地方两个积极性。</a:t>
            </a:r>
          </a:p>
          <a:p>
            <a:r>
              <a:rPr lang="zh-CN" altLang="en-US">
                <a:latin typeface="仿宋" panose="02010609060101010101" charset="-122"/>
                <a:ea typeface="仿宋" panose="02010609060101010101" charset="-122"/>
              </a:rPr>
              <a:t>其具体的计划管理模型设计，是将苏联式的中央集中管理体制改变为地方为主的分散的多中心计划管理体制。</a:t>
            </a:r>
          </a:p>
          <a:p>
            <a:r>
              <a:rPr lang="zh-CN" altLang="en-US">
                <a:latin typeface="仿宋" panose="02010609060101010101" charset="-122"/>
                <a:ea typeface="仿宋" panose="02010609060101010101" charset="-122"/>
              </a:rPr>
              <a:t>地方有对本地区的工农业生产指标、建设规模、建设项目、投资使用、物质调剂进行统筹安排或自行调整的权力，有重要产品的超产部分可按一定比例自行分配使用的权力，有兴办限额以上的建设项目的审批权力，有相对独立的财政、税收管理权。</a:t>
            </a:r>
          </a:p>
          <a:p>
            <a:r>
              <a:rPr lang="en-US" altLang="zh-CN">
                <a:latin typeface="仿宋" panose="02010609060101010101" charset="-122"/>
                <a:ea typeface="仿宋" panose="02010609060101010101" charset="-122"/>
              </a:rPr>
              <a:t>5</a:t>
            </a:r>
            <a:r>
              <a:rPr lang="zh-CN" altLang="en-US">
                <a:latin typeface="仿宋" panose="02010609060101010101" charset="-122"/>
                <a:ea typeface="仿宋" panose="02010609060101010101" charset="-122"/>
              </a:rPr>
              <a:t>、计划程序改为自下而上地逐级编制和进行综合平衡，并在计划指标的安排上，使用生产计划两本帐的方法。</a:t>
            </a: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p:nvPr>
        </p:nvSpPr>
        <p:spPr/>
        <p:txBody>
          <a:bodyPr anchor="ctr"/>
          <a:lstStyle/>
          <a:p>
            <a:endParaRPr lang="zh-CN" altLang="en-US"/>
          </a:p>
        </p:txBody>
      </p:sp>
      <p:sp>
        <p:nvSpPr>
          <p:cNvPr id="55298"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1958年1月，毛泽东主持发布了指导大跃进的《工作方法六十条(草案)》，其中第9条的内容就是：</a:t>
            </a:r>
          </a:p>
          <a:p>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rPr>
              <a:t>生产计划三本帐。中央两本帐，一本是必成的计划，这一本公布；第二本是期成的计划，这一本不公布。地方也有两本帐。地方的第一本就是中央的第二本，这在地方是必成的；第二本在地方是期成的。评比以中央的第二本帐为标准。</a:t>
            </a:r>
            <a:r>
              <a:rPr lang="en-US" altLang="zh-CN">
                <a:latin typeface="仿宋" panose="02010609060101010101" charset="-122"/>
                <a:ea typeface="仿宋" panose="02010609060101010101" charset="-122"/>
              </a:rPr>
              <a:t>”</a:t>
            </a:r>
          </a:p>
          <a:p>
            <a:r>
              <a:rPr lang="zh-CN" altLang="en-US">
                <a:latin typeface="仿宋" panose="02010609060101010101" charset="-122"/>
                <a:ea typeface="仿宋" panose="02010609060101010101" charset="-122"/>
              </a:rPr>
              <a:t>毛泽东认为经济计划应是一种相对平衡的计划，并不存在一成不变的绝对平衡的经济计划，计划者应自觉地从不平衡中制定相对平衡的计划，还应尊重群众的首创精神。按照毛泽东的这一思想，经济计划必然要由刚性结构转换成弹性结构。一旦做到这一点，计划的指令性质就要遇到挑战。</a:t>
            </a:r>
          </a:p>
          <a:p>
            <a:endParaRPr lang="en-US" altLang="zh-CN">
              <a:latin typeface="仿宋" panose="02010609060101010101" charset="-122"/>
              <a:ea typeface="仿宋" panose="02010609060101010101" charset="-122"/>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作业规范</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请</a:t>
            </a:r>
            <a:r>
              <a:rPr lang="zh-CN" altLang="en-US" dirty="0">
                <a:latin typeface="仿宋" panose="02010609060101010101" pitchFamily="49" charset="-122"/>
                <a:ea typeface="仿宋" panose="02010609060101010101" pitchFamily="49" charset="-122"/>
              </a:rPr>
              <a:t>在纸张的顶部写上姓名、学号。作业可以打印、可以手写。布置此次作业的一个星期后的上课时间请带上作业，交作业的时间，由老师上课时，随机通知。不在规定时间交作业者按旷课处理。交作业不容许他人替代。若有它事可以交作业之后请假。</a:t>
            </a: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56919010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p:txBody>
          <a:bodyPr anchor="ctr"/>
          <a:lstStyle/>
          <a:p>
            <a:endParaRPr lang="zh-CN" altLang="en-US"/>
          </a:p>
        </p:txBody>
      </p:sp>
      <p:sp>
        <p:nvSpPr>
          <p:cNvPr id="56322"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秦晖：中国是无计划的命令经济而非计划经济</a:t>
            </a:r>
          </a:p>
          <a:p>
            <a:r>
              <a:rPr lang="zh-CN" altLang="en-US" sz="1400">
                <a:latin typeface="仿宋" panose="02010609060101010101" charset="-122"/>
                <a:ea typeface="仿宋" panose="02010609060101010101" charset="-122"/>
              </a:rPr>
              <a:t>《十年沧桑:东欧诸国的经济社会转轨与思想变迁》东方出版社</a:t>
            </a:r>
          </a:p>
          <a:p>
            <a:r>
              <a:rPr lang="zh-CN" altLang="en-US">
                <a:latin typeface="仿宋" panose="02010609060101010101" charset="-122"/>
                <a:ea typeface="仿宋" panose="02010609060101010101" charset="-122"/>
              </a:rPr>
              <a:t>苏联的现代化程度较高，有科学主义、理性计划的成份。改革前我们搞的实际上更近似于“无计划的命令经济”。</a:t>
            </a:r>
          </a:p>
          <a:p>
            <a:r>
              <a:rPr lang="zh-CN" altLang="en-US">
                <a:latin typeface="仿宋" panose="02010609060101010101" charset="-122"/>
                <a:ea typeface="仿宋" panose="02010609060101010101" charset="-122"/>
              </a:rPr>
              <a:t>斯大林时代，企业中虽有党组织但基本不设专职党干，强调一长制、科层化管理、专家治厂，严格经济核算与计划平衡。</a:t>
            </a:r>
            <a:r>
              <a:rPr lang="zh-CN" altLang="en-US">
                <a:latin typeface="仿宋" panose="02010609060101010101" charset="-122"/>
                <a:ea typeface="仿宋" panose="02010609060101010101" charset="-122"/>
                <a:sym typeface="微软雅黑" panose="020B0503020204020204" charset="-122"/>
              </a:rPr>
              <a:t>勃列日涅夫时代实行数理经济学，实行“最优化模型主义”，“科学计划”，</a:t>
            </a:r>
            <a:r>
              <a:rPr lang="zh-CN" altLang="en-US">
                <a:latin typeface="仿宋" panose="02010609060101010101" charset="-122"/>
                <a:ea typeface="仿宋" panose="02010609060101010101" charset="-122"/>
              </a:rPr>
              <a:t>体现理性计划原则。</a:t>
            </a:r>
          </a:p>
          <a:p>
            <a:r>
              <a:rPr lang="zh-CN" altLang="en-US">
                <a:latin typeface="仿宋" panose="02010609060101010101" charset="-122"/>
                <a:ea typeface="仿宋" panose="02010609060101010101" charset="-122"/>
              </a:rPr>
              <a:t>中国企业设立职党政机构，实行群众运动、政治挂帅、党委领导、政工治厂、阶级斗争等。体现浪漫命令原则。</a:t>
            </a: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p:cNvSpPr>
          <p:nvPr>
            <p:ph type="title"/>
          </p:nvPr>
        </p:nvSpPr>
        <p:spPr/>
        <p:txBody>
          <a:bodyPr anchor="ctr"/>
          <a:lstStyle/>
          <a:p>
            <a:endParaRPr lang="zh-CN" altLang="en-US"/>
          </a:p>
        </p:txBody>
      </p:sp>
      <p:sp>
        <p:nvSpPr>
          <p:cNvPr id="57346" name="内容占位符 2"/>
          <p:cNvSpPr>
            <a:spLocks noGrp="1"/>
          </p:cNvSpPr>
          <p:nvPr>
            <p:ph idx="1"/>
          </p:nvPr>
        </p:nvSpPr>
        <p:spPr/>
        <p:txBody>
          <a:bodyPr anchor="t"/>
          <a:lstStyle/>
          <a:p>
            <a:r>
              <a:rPr lang="en-US" altLang="zh-CN">
                <a:latin typeface="仿宋" panose="02010609060101010101" charset="-122"/>
                <a:ea typeface="仿宋" panose="02010609060101010101" charset="-122"/>
              </a:rPr>
              <a:t>6</a:t>
            </a:r>
            <a:r>
              <a:rPr lang="zh-CN" altLang="en-US">
                <a:latin typeface="仿宋" panose="02010609060101010101" charset="-122"/>
                <a:ea typeface="仿宋" panose="02010609060101010101" charset="-122"/>
              </a:rPr>
              <a:t>、对“一五”时期仿效苏联企业管理的“一长制”，毛泽东十分反感。</a:t>
            </a:r>
          </a:p>
          <a:p>
            <a:r>
              <a:rPr lang="zh-CN" altLang="en-US">
                <a:latin typeface="仿宋" panose="02010609060101010101" charset="-122"/>
                <a:ea typeface="仿宋" panose="02010609060101010101" charset="-122"/>
              </a:rPr>
              <a:t>工矿企业中实行党委领导下的厂长分工负责制，建立党委领导下的职工代表大会制度。</a:t>
            </a:r>
          </a:p>
          <a:p>
            <a:r>
              <a:rPr lang="zh-CN" altLang="en-US">
                <a:latin typeface="仿宋" panose="02010609060101010101" charset="-122"/>
                <a:ea typeface="仿宋" panose="02010609060101010101" charset="-122"/>
              </a:rPr>
              <a:t>实行干部参加劳动，群众参加管理，改革不合理的规章制度，实行工人、干部和技术人员三结合的管理制度。</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p:cNvSpPr>
          <p:nvPr>
            <p:ph type="title"/>
          </p:nvPr>
        </p:nvSpPr>
        <p:spPr/>
        <p:txBody>
          <a:bodyPr anchor="ctr"/>
          <a:lstStyle/>
          <a:p>
            <a:endParaRPr lang="zh-CN" altLang="en-US"/>
          </a:p>
        </p:txBody>
      </p:sp>
      <p:sp>
        <p:nvSpPr>
          <p:cNvPr id="58370" name="内容占位符 2"/>
          <p:cNvSpPr>
            <a:spLocks noGrp="1"/>
          </p:cNvSpPr>
          <p:nvPr>
            <p:ph idx="1"/>
          </p:nvPr>
        </p:nvSpPr>
        <p:spPr/>
        <p:txBody>
          <a:bodyPr anchor="t"/>
          <a:lstStyle/>
          <a:p>
            <a:r>
              <a:rPr lang="en-US" altLang="zh-CN">
                <a:latin typeface="仿宋" panose="02010609060101010101" charset="-122"/>
                <a:ea typeface="仿宋" panose="02010609060101010101" charset="-122"/>
              </a:rPr>
              <a:t>7</a:t>
            </a:r>
            <a:r>
              <a:rPr lang="zh-CN" altLang="en-US">
                <a:latin typeface="仿宋" panose="02010609060101010101" charset="-122"/>
                <a:ea typeface="仿宋" panose="02010609060101010101" charset="-122"/>
              </a:rPr>
              <a:t>、构成社会主义经济发展的动力机制是什么?斯大林认为是“技术和干部”，毛泽东更相信“社会主义制度加上群众运动将是万能的武器。”</a:t>
            </a:r>
          </a:p>
          <a:p>
            <a:r>
              <a:rPr lang="zh-CN" altLang="en-US">
                <a:latin typeface="仿宋" panose="02010609060101010101" charset="-122"/>
                <a:ea typeface="仿宋" panose="02010609060101010101" charset="-122"/>
              </a:rPr>
              <a:t>运用公有制程度的跃进来推动生产力的大跃进是毛泽东设想的经济发展动力机制之一。</a:t>
            </a:r>
          </a:p>
          <a:p>
            <a:r>
              <a:rPr lang="zh-CN" altLang="en-US">
                <a:latin typeface="仿宋" panose="02010609060101010101" charset="-122"/>
                <a:ea typeface="仿宋" panose="02010609060101010101" charset="-122"/>
              </a:rPr>
              <a:t>最为典型的实践是与大跃进运动伴生的农村人民公社化运动。人民公社化运动的开展，反映了毛泽东通过公有制程度的跃进，特别是按照高级模式进行分配，来激励人们的劳动热情的思路。毛泽东尤其相信，战争年代的那股劲、那种革命热情，并不是物质刺激出来的，在建设年代实行供给制，照样可以出旺盛的斗志。</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nchor="ctr"/>
          <a:lstStyle/>
          <a:p>
            <a:endParaRPr lang="zh-CN" altLang="en-US"/>
          </a:p>
        </p:txBody>
      </p:sp>
      <p:sp>
        <p:nvSpPr>
          <p:cNvPr id="59394"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毛泽东的动力系统中，通过群众运动的方式来推动生产力的跃进是更具决定性的动力机制。</a:t>
            </a:r>
          </a:p>
          <a:p>
            <a:r>
              <a:rPr lang="zh-CN" altLang="en-US">
                <a:latin typeface="仿宋" panose="02010609060101010101" charset="-122"/>
                <a:ea typeface="仿宋" panose="02010609060101010101" charset="-122"/>
              </a:rPr>
              <a:t>形成了极有利于开展群众运动的口号体系。如“抓革命，促生产”，“政治挂帅”，“以阶级斗争为纲”，“以钢为纲”，“农业学大寨”等。“政治挂帅”更被简化为“人的因素第一，政治工作第一，思想工作第一，活的思想第一”。</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p:txBody>
          <a:bodyPr anchor="ctr"/>
          <a:lstStyle/>
          <a:p>
            <a:endParaRPr lang="zh-CN" altLang="en-US"/>
          </a:p>
        </p:txBody>
      </p:sp>
      <p:sp>
        <p:nvSpPr>
          <p:cNvPr id="60418"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在毛泽东的动力系统中也有通过技术革命加速经济发展的内容。</a:t>
            </a:r>
          </a:p>
          <a:p>
            <a:r>
              <a:rPr lang="zh-CN" altLang="en-US">
                <a:latin typeface="仿宋" panose="02010609060101010101" charset="-122"/>
                <a:ea typeface="仿宋" panose="02010609060101010101" charset="-122"/>
              </a:rPr>
              <a:t>毛泽东将“学点自然科学和技术科学”列为党的干部学习课目之首。</a:t>
            </a:r>
          </a:p>
          <a:p>
            <a:r>
              <a:rPr lang="zh-CN" altLang="en-US">
                <a:latin typeface="仿宋" panose="02010609060101010101" charset="-122"/>
                <a:ea typeface="仿宋" panose="02010609060101010101" charset="-122"/>
              </a:rPr>
              <a:t>开展群众运动方式的技术革新、技术革命运动。</a:t>
            </a:r>
          </a:p>
          <a:p>
            <a:r>
              <a:rPr lang="zh-CN" altLang="en-US">
                <a:latin typeface="仿宋" panose="02010609060101010101" charset="-122"/>
                <a:ea typeface="仿宋" panose="02010609060101010101" charset="-122"/>
              </a:rPr>
              <a:t>农业的跃进不仅仅靠人的干劲，还要靠土、肥、水、种、密、保、管、工，以及农业机械化。</a:t>
            </a:r>
          </a:p>
          <a:p>
            <a:r>
              <a:rPr lang="zh-CN" altLang="en-US">
                <a:latin typeface="仿宋" panose="02010609060101010101" charset="-122"/>
                <a:ea typeface="仿宋" panose="02010609060101010101" charset="-122"/>
              </a:rPr>
              <a:t>工业的跃进也要靠实现生产过程的半机械化、机械化、半自动化、自动化、联动化。</a:t>
            </a: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p:txBody>
          <a:bodyPr anchor="ctr"/>
          <a:lstStyle/>
          <a:p>
            <a:endParaRPr lang="zh-CN" altLang="en-US"/>
          </a:p>
        </p:txBody>
      </p:sp>
      <p:sp>
        <p:nvSpPr>
          <p:cNvPr id="61442"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总之，毛泽东对苏联模式的批判是多方面的，包括了发展速度、经济增长战略、指令型的中央集中计划体制、“一长制”和“等级工资制”为代表的物质激励机制，以及单纯强调技术和干部的动力系统。</a:t>
            </a:r>
          </a:p>
          <a:p>
            <a:r>
              <a:rPr lang="zh-CN" altLang="en-US">
                <a:latin typeface="仿宋" panose="02010609060101010101" charset="-122"/>
                <a:ea typeface="仿宋" panose="02010609060101010101" charset="-122"/>
              </a:rPr>
              <a:t>毛泽东则试图建立一种中国式的经济发展模式。</a:t>
            </a:r>
          </a:p>
          <a:p>
            <a:r>
              <a:rPr lang="zh-CN" altLang="en-US">
                <a:latin typeface="仿宋" panose="02010609060101010101" charset="-122"/>
                <a:ea typeface="仿宋" panose="02010609060101010101" charset="-122"/>
              </a:rPr>
              <a:t>1958年的大跃进运动即是这种发展模式的产物，而“文化大革命运动”就其经济政策讲，则是这种发展模式的重现。</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p:txBody>
          <a:bodyPr anchor="ctr"/>
          <a:lstStyle/>
          <a:p>
            <a:endParaRPr lang="zh-CN" altLang="en-US"/>
          </a:p>
        </p:txBody>
      </p:sp>
      <p:sp>
        <p:nvSpPr>
          <p:cNvPr id="62466" name="内容占位符 2"/>
          <p:cNvSpPr>
            <a:spLocks noGrp="1"/>
          </p:cNvSpPr>
          <p:nvPr>
            <p:ph idx="1"/>
          </p:nvPr>
        </p:nvSpPr>
        <p:spPr/>
        <p:txBody>
          <a:bodyPr anchor="t"/>
          <a:lstStyle/>
          <a:p>
            <a:r>
              <a:rPr lang="en-US" altLang="zh-CN" sz="2400" b="1">
                <a:latin typeface="仿宋" panose="02010609060101010101" charset="-122"/>
                <a:ea typeface="仿宋" panose="02010609060101010101" charset="-122"/>
              </a:rPr>
              <a:t>大跃进式的经济发展模式</a:t>
            </a:r>
          </a:p>
          <a:p>
            <a:endParaRPr lang="en-US" altLang="zh-CN" sz="2400" b="1">
              <a:latin typeface="仿宋" panose="02010609060101010101" charset="-122"/>
              <a:ea typeface="仿宋" panose="02010609060101010101" charset="-122"/>
            </a:endParaRPr>
          </a:p>
          <a:p>
            <a:r>
              <a:rPr lang="en-US" altLang="zh-CN" sz="2400">
                <a:latin typeface="仿宋" panose="02010609060101010101" charset="-122"/>
                <a:ea typeface="仿宋" panose="02010609060101010101" charset="-122"/>
              </a:rPr>
              <a:t>“鼓足干劲、力争上游、多快好省地建设社会主义”</a:t>
            </a:r>
          </a:p>
          <a:p>
            <a:r>
              <a:rPr lang="en-US" altLang="zh-CN" sz="2400">
                <a:latin typeface="仿宋" panose="02010609060101010101" charset="-122"/>
                <a:ea typeface="仿宋" panose="02010609060101010101" charset="-122"/>
              </a:rPr>
              <a:t>中国领导人在50年代中后期总结一五时期建设经验,探索加快中国现代经济发展方法的产物。</a:t>
            </a:r>
          </a:p>
          <a:p>
            <a:r>
              <a:rPr lang="en-US" altLang="zh-CN" sz="2400">
                <a:latin typeface="仿宋" panose="02010609060101010101" charset="-122"/>
                <a:ea typeface="仿宋" panose="02010609060101010101" charset="-122"/>
              </a:rPr>
              <a:t>1</a:t>
            </a:r>
            <a:r>
              <a:rPr lang="zh-CN" altLang="en-US" sz="2400">
                <a:latin typeface="仿宋" panose="02010609060101010101" charset="-122"/>
                <a:ea typeface="仿宋" panose="02010609060101010101" charset="-122"/>
              </a:rPr>
              <a:t>、</a:t>
            </a:r>
            <a:r>
              <a:rPr lang="en-US" altLang="zh-CN" sz="2400">
                <a:latin typeface="仿宋" panose="02010609060101010101" charset="-122"/>
                <a:ea typeface="仿宋" panose="02010609060101010101" charset="-122"/>
              </a:rPr>
              <a:t>高速度</a:t>
            </a:r>
          </a:p>
          <a:p>
            <a:r>
              <a:rPr lang="en-US" altLang="zh-CN" sz="2400">
                <a:latin typeface="仿宋" panose="02010609060101010101" charset="-122"/>
                <a:ea typeface="仿宋" panose="02010609060101010101" charset="-122"/>
              </a:rPr>
              <a:t>高速度究竟有多高呢?农业每年增长超过10％是跃进，超过15％是大跃进，超过20％是特大跃进；</a:t>
            </a:r>
          </a:p>
          <a:p>
            <a:r>
              <a:rPr lang="en-US" altLang="zh-CN" sz="2400">
                <a:latin typeface="仿宋" panose="02010609060101010101" charset="-122"/>
                <a:ea typeface="仿宋" panose="02010609060101010101" charset="-122"/>
              </a:rPr>
              <a:t>工业每年增产超过20％是跃进，超过25％是大跃进，超过30％是特大跃进。</a:t>
            </a:r>
          </a:p>
          <a:p>
            <a:r>
              <a:rPr lang="en-US" altLang="zh-CN" sz="2400">
                <a:latin typeface="仿宋" panose="02010609060101010101" charset="-122"/>
                <a:ea typeface="仿宋" panose="02010609060101010101" charset="-122"/>
              </a:rPr>
              <a:t>毛泽东对于钢和粮的高速度设想是翻一番。</a:t>
            </a: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p:cNvSpPr>
          <p:nvPr>
            <p:ph type="title"/>
          </p:nvPr>
        </p:nvSpPr>
        <p:spPr/>
        <p:txBody>
          <a:bodyPr anchor="ctr"/>
          <a:lstStyle/>
          <a:p>
            <a:endParaRPr lang="zh-CN" altLang="en-US"/>
          </a:p>
        </p:txBody>
      </p:sp>
      <p:sp>
        <p:nvSpPr>
          <p:cNvPr id="63490" name="内容占位符 2"/>
          <p:cNvSpPr>
            <a:spLocks noGrp="1"/>
          </p:cNvSpPr>
          <p:nvPr>
            <p:ph idx="1"/>
          </p:nvPr>
        </p:nvSpPr>
        <p:spPr/>
        <p:txBody>
          <a:bodyPr anchor="t"/>
          <a:lstStyle/>
          <a:p>
            <a:r>
              <a:rPr lang="en-US" altLang="zh-CN" sz="2400">
                <a:latin typeface="仿宋" panose="02010609060101010101" charset="-122"/>
                <a:ea typeface="仿宋" panose="02010609060101010101" charset="-122"/>
              </a:rPr>
              <a:t>2</a:t>
            </a:r>
            <a:r>
              <a:rPr lang="zh-CN" altLang="en-US" sz="2400">
                <a:latin typeface="仿宋" panose="02010609060101010101" charset="-122"/>
                <a:ea typeface="仿宋" panose="02010609060101010101" charset="-122"/>
              </a:rPr>
              <a:t>、工农业同时并举的全面</a:t>
            </a:r>
            <a:r>
              <a:rPr lang="zh-CN" altLang="en-US" sz="2400">
                <a:latin typeface="仿宋" panose="02010609060101010101" charset="-122"/>
                <a:ea typeface="仿宋" panose="02010609060101010101" charset="-122"/>
                <a:sym typeface="微软雅黑" panose="020B0503020204020204" charset="-122"/>
              </a:rPr>
              <a:t>增长战略</a:t>
            </a:r>
          </a:p>
          <a:p>
            <a:endParaRPr lang="zh-CN" altLang="en-US" sz="2400">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rPr>
              <a:t>优先发展重工业，在资金的分配上仍然被坚持，从工作重点的时间序列上看，农业的基础地位则受到优先的考虑。</a:t>
            </a:r>
          </a:p>
          <a:p>
            <a:r>
              <a:rPr lang="zh-CN" altLang="en-US" sz="2400">
                <a:latin typeface="仿宋" panose="02010609060101010101" charset="-122"/>
                <a:ea typeface="仿宋" panose="02010609060101010101" charset="-122"/>
              </a:rPr>
              <a:t>大跃进运动起步于农业生产高潮。</a:t>
            </a:r>
          </a:p>
          <a:p>
            <a:r>
              <a:rPr lang="zh-CN" altLang="en-US" sz="2400">
                <a:latin typeface="仿宋" panose="02010609060101010101" charset="-122"/>
                <a:ea typeface="仿宋" panose="02010609060101010101" charset="-122"/>
              </a:rPr>
              <a:t>重视农业的基础地位，决不是要增加对农业的资金投入，“大跃进”的农业发展模式主要是靠自力更生精神，靠人力和地方资源，靠变革生产关系来促进生产力发展的。</a:t>
            </a: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p:cNvSpPr>
            <a:spLocks noGrp="1"/>
          </p:cNvSpPr>
          <p:nvPr>
            <p:ph type="title"/>
          </p:nvPr>
        </p:nvSpPr>
        <p:spPr/>
        <p:txBody>
          <a:bodyPr anchor="ctr"/>
          <a:lstStyle/>
          <a:p>
            <a:endParaRPr lang="zh-CN" altLang="en-US"/>
          </a:p>
        </p:txBody>
      </p:sp>
      <p:sp>
        <p:nvSpPr>
          <p:cNvPr id="64514" name="内容占位符 2"/>
          <p:cNvSpPr>
            <a:spLocks noGrp="1"/>
          </p:cNvSpPr>
          <p:nvPr>
            <p:ph idx="1"/>
          </p:nvPr>
        </p:nvSpPr>
        <p:spPr/>
        <p:txBody>
          <a:bodyPr anchor="t"/>
          <a:lstStyle/>
          <a:p>
            <a:r>
              <a:rPr lang="en-US" altLang="zh-CN">
                <a:latin typeface="仿宋" panose="02010609060101010101" charset="-122"/>
                <a:ea typeface="仿宋" panose="02010609060101010101" charset="-122"/>
              </a:rPr>
              <a:t>3</a:t>
            </a:r>
            <a:r>
              <a:rPr lang="zh-CN" altLang="en-US">
                <a:latin typeface="仿宋" panose="02010609060101010101" charset="-122"/>
                <a:ea typeface="仿宋" panose="02010609060101010101" charset="-122"/>
              </a:rPr>
              <a:t>、以地区为主的分散的多中心的计划管理体制</a:t>
            </a:r>
          </a:p>
          <a:p>
            <a:endParaRPr lang="zh-CN" altLang="en-US">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中央各部所属88％的企、事业单位下放地方管理；</a:t>
            </a:r>
          </a:p>
          <a:p>
            <a:r>
              <a:rPr lang="zh-CN" altLang="en-US">
                <a:latin typeface="仿宋" panose="02010609060101010101" charset="-122"/>
                <a:ea typeface="仿宋" panose="02010609060101010101" charset="-122"/>
              </a:rPr>
              <a:t>国家计委管理的工业产品，从300多种减少到215种；</a:t>
            </a:r>
          </a:p>
          <a:p>
            <a:r>
              <a:rPr lang="zh-CN" altLang="en-US">
                <a:latin typeface="仿宋" panose="02010609060101010101" charset="-122"/>
                <a:ea typeface="仿宋" panose="02010609060101010101" charset="-122"/>
              </a:rPr>
              <a:t>国家财政收入由中央直接征收的比重从40％降至20％；</a:t>
            </a:r>
          </a:p>
          <a:p>
            <a:r>
              <a:rPr lang="zh-CN" altLang="en-US">
                <a:latin typeface="仿宋" panose="02010609060101010101" charset="-122"/>
                <a:ea typeface="仿宋" panose="02010609060101010101" charset="-122"/>
              </a:rPr>
              <a:t>中央统配、部管物资减少到132种。</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p:txBody>
          <a:bodyPr anchor="ctr"/>
          <a:lstStyle/>
          <a:p>
            <a:endParaRPr lang="zh-CN" altLang="en-US"/>
          </a:p>
        </p:txBody>
      </p:sp>
      <p:sp>
        <p:nvSpPr>
          <p:cNvPr id="65538" name="内容占位符 2"/>
          <p:cNvSpPr>
            <a:spLocks noGrp="1"/>
          </p:cNvSpPr>
          <p:nvPr>
            <p:ph idx="1"/>
          </p:nvPr>
        </p:nvSpPr>
        <p:spPr/>
        <p:txBody>
          <a:bodyPr anchor="t"/>
          <a:lstStyle/>
          <a:p>
            <a:r>
              <a:rPr lang="en-US" altLang="zh-CN">
                <a:latin typeface="仿宋" panose="02010609060101010101" charset="-122"/>
                <a:ea typeface="仿宋" panose="02010609060101010101" charset="-122"/>
              </a:rPr>
              <a:t>4</a:t>
            </a:r>
            <a:r>
              <a:rPr lang="zh-CN" altLang="en-US">
                <a:latin typeface="仿宋" panose="02010609060101010101" charset="-122"/>
                <a:ea typeface="仿宋" panose="02010609060101010101" charset="-122"/>
              </a:rPr>
              <a:t>、通过公有制程度的跃进进行分配来激励人们劳动热情</a:t>
            </a:r>
          </a:p>
          <a:p>
            <a:endParaRPr lang="zh-CN" altLang="en-US">
              <a:latin typeface="仿宋" panose="02010609060101010101" charset="-122"/>
              <a:ea typeface="仿宋" panose="02010609060101010101" charset="-122"/>
            </a:endParaRPr>
          </a:p>
          <a:p>
            <a:r>
              <a:rPr lang="zh-CN" altLang="en-US">
                <a:latin typeface="仿宋" panose="02010609060101010101" charset="-122"/>
                <a:ea typeface="仿宋" panose="02010609060101010101" charset="-122"/>
              </a:rPr>
              <a:t>“大跃进”伴生农村人民公社化运动，“一大二公”是人民公社最显著的特点。</a:t>
            </a:r>
          </a:p>
          <a:p>
            <a:r>
              <a:rPr lang="zh-CN" altLang="en-US">
                <a:latin typeface="仿宋" panose="02010609060101010101" charset="-122"/>
                <a:ea typeface="仿宋" panose="02010609060101010101" charset="-122"/>
              </a:rPr>
              <a:t>大就是人多、地多、大规模、大公社。</a:t>
            </a:r>
          </a:p>
          <a:p>
            <a:r>
              <a:rPr lang="zh-CN" altLang="en-US">
                <a:latin typeface="仿宋" panose="02010609060101010101" charset="-122"/>
                <a:ea typeface="仿宋" panose="02010609060101010101" charset="-122"/>
              </a:rPr>
              <a:t>集体财产全部充公，农民的自留地、自留牲口、房前屋后的大树小树，院里的鸡鸭等全部无偿充公，集中起来吃大食堂。</a:t>
            </a:r>
          </a:p>
          <a:p>
            <a:r>
              <a:rPr lang="en-US" altLang="zh-CN">
                <a:latin typeface="仿宋" panose="02010609060101010101" charset="-122"/>
                <a:ea typeface="仿宋" panose="02010609060101010101" charset="-122"/>
              </a:rPr>
              <a:t>5</a:t>
            </a:r>
            <a:r>
              <a:rPr lang="zh-CN" altLang="en-US">
                <a:latin typeface="仿宋" panose="02010609060101010101" charset="-122"/>
                <a:ea typeface="仿宋" panose="02010609060101010101" charset="-122"/>
              </a:rPr>
              <a:t>、通过群众运动的方式，运用技术革命和丰富的人力资源促进经济发展，激励人的动力，主要来自政治而非物质刺激。通过批评右倾保守思想，批评反冒进，号召</a:t>
            </a:r>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rPr>
              <a:t>插红旗”，“拔白旗”，批判右倾机会主义，强力推动群众运动。</a:t>
            </a:r>
          </a:p>
          <a:p>
            <a:endParaRPr lang="zh-CN" altLang="en-US">
              <a:latin typeface="仿宋" panose="02010609060101010101" charset="-122"/>
              <a:ea typeface="仿宋" panose="02010609060101010101" charset="-122"/>
            </a:endParaRP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导论</a:t>
            </a:r>
          </a:p>
        </p:txBody>
      </p:sp>
      <p:sp>
        <p:nvSpPr>
          <p:cNvPr id="3" name="内容占位符 2"/>
          <p:cNvSpPr>
            <a:spLocks noGrp="1"/>
          </p:cNvSpPr>
          <p:nvPr>
            <p:ph idx="1"/>
          </p:nvPr>
        </p:nvSpPr>
        <p:spPr/>
        <p:txBody>
          <a:bodyPr/>
          <a:lstStyle/>
          <a:p>
            <a:r>
              <a:rPr lang="zh-CN" altLang="en-US" dirty="0">
                <a:latin typeface="仿宋" panose="02010609060101010101" pitchFamily="49" charset="-122"/>
                <a:ea typeface="仿宋" panose="02010609060101010101" pitchFamily="49" charset="-122"/>
              </a:rPr>
              <a:t>人文、社会科学何以“有用”？</a:t>
            </a: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一个案例</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少年阿里</a:t>
            </a:r>
            <a:r>
              <a:rPr lang="en-US" altLang="zh-CN" dirty="0">
                <a:latin typeface="仿宋" panose="02010609060101010101" pitchFamily="49" charset="-122"/>
                <a:ea typeface="仿宋" panose="02010609060101010101" pitchFamily="49" charset="-122"/>
              </a:rPr>
              <a:t>》</a:t>
            </a:r>
          </a:p>
          <a:p>
            <a:r>
              <a:rPr lang="zh-CN" altLang="en-US" dirty="0">
                <a:latin typeface="仿宋" panose="02010609060101010101" pitchFamily="49" charset="-122"/>
                <a:ea typeface="仿宋" panose="02010609060101010101" pitchFamily="49" charset="-122"/>
              </a:rPr>
              <a:t>梳理了阿里的价值观和组织结构。</a:t>
            </a:r>
          </a:p>
          <a:p>
            <a:r>
              <a:rPr lang="zh-CN" altLang="en-US" dirty="0">
                <a:latin typeface="仿宋" panose="02010609060101010101" pitchFamily="49" charset="-122"/>
                <a:ea typeface="仿宋" panose="02010609060101010101" pitchFamily="49" charset="-122"/>
              </a:rPr>
              <a:t>关键人物，关明生，任职通用公司</a:t>
            </a:r>
            <a:r>
              <a:rPr lang="en-US" altLang="zh-CN" dirty="0">
                <a:latin typeface="仿宋" panose="02010609060101010101" pitchFamily="49" charset="-122"/>
                <a:ea typeface="仿宋" panose="02010609060101010101" pitchFamily="49" charset="-122"/>
              </a:rPr>
              <a:t>17</a:t>
            </a:r>
            <a:r>
              <a:rPr lang="zh-CN" altLang="en-US" dirty="0">
                <a:latin typeface="仿宋" panose="02010609060101010101" pitchFamily="49" charset="-122"/>
                <a:ea typeface="仿宋" panose="02010609060101010101" pitchFamily="49" charset="-122"/>
              </a:rPr>
              <a:t>年。</a:t>
            </a:r>
            <a:r>
              <a:rPr lang="en-US" altLang="zh-CN" dirty="0">
                <a:latin typeface="仿宋" panose="02010609060101010101" pitchFamily="49" charset="-122"/>
                <a:ea typeface="仿宋" panose="02010609060101010101" pitchFamily="49" charset="-122"/>
              </a:rPr>
              <a:t>2001</a:t>
            </a:r>
            <a:r>
              <a:rPr lang="zh-CN" altLang="en-US" dirty="0">
                <a:latin typeface="仿宋" panose="02010609060101010101" pitchFamily="49" charset="-122"/>
                <a:ea typeface="仿宋" panose="02010609060101010101" pitchFamily="49" charset="-122"/>
              </a:rPr>
              <a:t>年</a:t>
            </a:r>
            <a:r>
              <a:rPr lang="en-US" altLang="zh-CN" dirty="0">
                <a:latin typeface="仿宋" panose="02010609060101010101" pitchFamily="49" charset="-122"/>
                <a:ea typeface="仿宋" panose="02010609060101010101" pitchFamily="49" charset="-122"/>
              </a:rPr>
              <a:t>~2003</a:t>
            </a:r>
            <a:r>
              <a:rPr lang="zh-CN" altLang="en-US" dirty="0">
                <a:latin typeface="仿宋" panose="02010609060101010101" pitchFamily="49" charset="-122"/>
                <a:ea typeface="仿宋" panose="02010609060101010101" pitchFamily="49" charset="-122"/>
              </a:rPr>
              <a:t>年任阿里巴巴总裁兼首席营运官。</a:t>
            </a:r>
            <a:r>
              <a:rPr lang="en-US" altLang="zh-CN" dirty="0">
                <a:latin typeface="仿宋" panose="02010609060101010101" pitchFamily="49" charset="-122"/>
                <a:ea typeface="仿宋" panose="02010609060101010101" pitchFamily="49" charset="-122"/>
              </a:rPr>
              <a:t>2002</a:t>
            </a:r>
            <a:r>
              <a:rPr lang="zh-CN" altLang="en-US" dirty="0">
                <a:latin typeface="仿宋" panose="02010609060101010101" pitchFamily="49" charset="-122"/>
                <a:ea typeface="仿宋" panose="02010609060101010101" pitchFamily="49" charset="-122"/>
              </a:rPr>
              <a:t>年实现盈利。</a:t>
            </a: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客户第一、团队合作、拥抱变化、诚信、激情、敬业。</a:t>
            </a:r>
          </a:p>
          <a:p>
            <a:endParaRPr lang="zh-CN" altLang="en-US" dirty="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价值观</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人文；组织结构</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社会科学。</a:t>
            </a:r>
          </a:p>
          <a:p>
            <a:endParaRPr lang="zh-CN" altLang="en-US" dirty="0"/>
          </a:p>
        </p:txBody>
      </p:sp>
    </p:spTree>
    <p:extLst>
      <p:ext uri="{BB962C8B-B14F-4D97-AF65-F5344CB8AC3E}">
        <p14:creationId xmlns:p14="http://schemas.microsoft.com/office/powerpoint/2010/main" val="136972802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p:nvPr>
        </p:nvSpPr>
        <p:spPr/>
        <p:txBody>
          <a:bodyPr anchor="ctr"/>
          <a:lstStyle/>
          <a:p>
            <a:endParaRPr lang="zh-CN" altLang="en-US"/>
          </a:p>
        </p:txBody>
      </p:sp>
      <p:sp>
        <p:nvSpPr>
          <p:cNvPr id="66562" name="内容占位符 2"/>
          <p:cNvSpPr>
            <a:spLocks noGrp="1"/>
          </p:cNvSpPr>
          <p:nvPr>
            <p:ph idx="1"/>
          </p:nvPr>
        </p:nvSpPr>
        <p:spPr/>
        <p:txBody>
          <a:bodyPr anchor="t"/>
          <a:lstStyle/>
          <a:p>
            <a:r>
              <a:rPr lang="zh-CN" altLang="en-US" b="1">
                <a:latin typeface="仿宋" panose="02010609060101010101" charset="-122"/>
                <a:ea typeface="仿宋" panose="02010609060101010101" charset="-122"/>
              </a:rPr>
              <a:t>评价</a:t>
            </a:r>
          </a:p>
          <a:p>
            <a:r>
              <a:rPr lang="zh-CN" altLang="en-US">
                <a:latin typeface="仿宋" panose="02010609060101010101" charset="-122"/>
                <a:ea typeface="仿宋" panose="02010609060101010101" charset="-122"/>
              </a:rPr>
              <a:t>大跃进式的经济发展模式是不成功的</a:t>
            </a:r>
          </a:p>
          <a:p>
            <a:r>
              <a:rPr lang="zh-CN" altLang="en-US">
                <a:latin typeface="仿宋" panose="02010609060101010101" charset="-122"/>
                <a:ea typeface="仿宋" panose="02010609060101010101" charset="-122"/>
              </a:rPr>
              <a:t>《关于建国以来党的若干历史问题的决议》的评价是“高指标、瞎指挥、浮夸风和共产风为主要标志的‘左’倾错误”。</a:t>
            </a:r>
          </a:p>
          <a:p>
            <a:r>
              <a:rPr lang="zh-CN" altLang="en-US">
                <a:latin typeface="仿宋" panose="02010609060101010101" charset="-122"/>
                <a:ea typeface="仿宋" panose="02010609060101010101" charset="-122"/>
              </a:rPr>
              <a:t>大跃进模式的精髓在群众运动。群众运动的方式不适宜于经济建设工作,大跃进运动的结果证明了这一点。</a:t>
            </a:r>
          </a:p>
          <a:p>
            <a:r>
              <a:rPr lang="zh-CN" altLang="en-US">
                <a:latin typeface="仿宋" panose="02010609060101010101" charset="-122"/>
                <a:ea typeface="仿宋" panose="02010609060101010101" charset="-122"/>
              </a:rPr>
              <a:t>但是，将群众运动与经济发展相联系,意味着中国领导人强调中国经济发展的“内源性”,即发展是建立在中国自己内部现有的因素与结构之上的。换言之,是最大限度地调动本国的内部资源的发展,是要摆脱对苏联的依附性。</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p:nvPr>
        </p:nvSpPr>
        <p:spPr/>
        <p:txBody>
          <a:bodyPr anchor="ctr"/>
          <a:lstStyle/>
          <a:p>
            <a:endParaRPr lang="zh-CN" altLang="en-US"/>
          </a:p>
        </p:txBody>
      </p:sp>
      <p:sp>
        <p:nvSpPr>
          <p:cNvPr id="67586"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在中国经济资源中,资金短缺是令人困扰的难题,劳动力是一种丰富的要素。如何通过充分地利用劳动力资源使经济高速增长,应当是中国发展经济学研究的一个重要课题。</a:t>
            </a:r>
          </a:p>
          <a:p>
            <a:r>
              <a:rPr lang="zh-CN" altLang="en-US">
                <a:latin typeface="仿宋" panose="02010609060101010101" charset="-122"/>
                <a:ea typeface="仿宋" panose="02010609060101010101" charset="-122"/>
              </a:rPr>
              <a:t>毛泽东设想的经济发展模式即是认为:最终决定中国经济与社会发展速度的不是中国的资金和物质资源,而是中国的人力资源。</a:t>
            </a:r>
          </a:p>
          <a:p>
            <a:r>
              <a:rPr lang="zh-CN" altLang="en-US">
                <a:latin typeface="仿宋" panose="02010609060101010101" charset="-122"/>
                <a:ea typeface="仿宋" panose="02010609060101010101" charset="-122"/>
              </a:rPr>
              <a:t>当代经济学家就十分强调人力资源的价值。如普林斯顿大学哈比森教授说:在现代生产中,“人力资源……构成各个国家财富的最终基础。资本和自然资源是生产力的被动因素,人则是主动力量。他积累资本,开采自然资源,建立社会、经济和政治组织,推进国家的发展。很明显,一个国家如果不能使其国民的知识和技能得到发展,并且在国民经济中不能有效地利用,那么,这个国家的其他任何事情都不能得到发展。”</a:t>
            </a: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p:cNvSpPr>
          <p:nvPr>
            <p:ph type="title"/>
          </p:nvPr>
        </p:nvSpPr>
        <p:spPr/>
        <p:txBody>
          <a:bodyPr anchor="ctr"/>
          <a:lstStyle/>
          <a:p>
            <a:endParaRPr lang="zh-CN" altLang="en-US"/>
          </a:p>
        </p:txBody>
      </p:sp>
      <p:sp>
        <p:nvSpPr>
          <p:cNvPr id="68610"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诺贝尔经济学奖得主、美国著名经济学家西奥多·W·舒尔茨认为,人力资本是解开现代经济增长的钥匙。他认为,重视人力资本是美国经济制度最出色的特点,而发展中国家最缺乏的是采用和利用优越的生产技术所要求的知识和技术,缺乏完整的资本概念,忽视人力资本,忽视对人力资本的投资,只重视货币资本,看不到教育、文化、健康、在职培训、就业流动等人力资本投资所获得的回报率要远远高于货币资本。</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p:cNvSpPr>
          <p:nvPr>
            <p:ph type="title"/>
          </p:nvPr>
        </p:nvSpPr>
        <p:spPr/>
        <p:txBody>
          <a:bodyPr anchor="ctr"/>
          <a:lstStyle/>
          <a:p>
            <a:endParaRPr lang="zh-CN" altLang="en-US"/>
          </a:p>
        </p:txBody>
      </p:sp>
      <p:sp>
        <p:nvSpPr>
          <p:cNvPr id="69634"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毛泽东设计的经济发展模式是最重视人力资本的,是重视教育、文化、健康、在职培训的。</a:t>
            </a:r>
          </a:p>
          <a:p>
            <a:r>
              <a:rPr lang="zh-CN" altLang="en-US">
                <a:latin typeface="仿宋" panose="02010609060101010101" charset="-122"/>
                <a:ea typeface="仿宋" panose="02010609060101010101" charset="-122"/>
              </a:rPr>
              <a:t>譬如“人人讲卫生”就是“除四害”运动的目标之一。</a:t>
            </a:r>
          </a:p>
          <a:p>
            <a:r>
              <a:rPr lang="zh-CN" altLang="en-US">
                <a:latin typeface="仿宋" panose="02010609060101010101" charset="-122"/>
                <a:ea typeface="仿宋" panose="02010609060101010101" charset="-122"/>
              </a:rPr>
              <a:t>在大跃进运动中还出现了职业培训式的红专大学。</a:t>
            </a:r>
          </a:p>
          <a:p>
            <a:r>
              <a:rPr lang="zh-CN" altLang="en-US">
                <a:latin typeface="仿宋" panose="02010609060101010101" charset="-122"/>
                <a:ea typeface="仿宋" panose="02010609060101010101" charset="-122"/>
              </a:rPr>
              <a:t>大跃进式的经济发展模式对人力资本理想模型的设计是“又红又专”,对人力资本的投入是依靠政治运动而不是资金。</a:t>
            </a:r>
          </a:p>
          <a:p>
            <a:r>
              <a:rPr lang="zh-CN" altLang="en-US">
                <a:latin typeface="仿宋" panose="02010609060101010101" charset="-122"/>
                <a:ea typeface="仿宋" panose="02010609060101010101" charset="-122"/>
              </a:rPr>
              <a:t>无论对大跃进式的人力资源发展政策如何评价,但大跃进式的经济发展模式从单纯重视货币资本的意识转化为重视人力资本的意识,强调最大限度地调动本国内部资源的发展,还是有其理论价值的。</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p:nvPr>
        </p:nvSpPr>
        <p:spPr/>
        <p:txBody>
          <a:bodyPr anchor="ctr"/>
          <a:lstStyle/>
          <a:p>
            <a:endParaRPr lang="zh-CN" altLang="en-US"/>
          </a:p>
        </p:txBody>
      </p:sp>
      <p:sp>
        <p:nvSpPr>
          <p:cNvPr id="70658" name="内容占位符 2"/>
          <p:cNvSpPr>
            <a:spLocks noGrp="1"/>
          </p:cNvSpPr>
          <p:nvPr>
            <p:ph idx="1"/>
          </p:nvPr>
        </p:nvSpPr>
        <p:spPr/>
        <p:txBody>
          <a:bodyPr anchor="t"/>
          <a:lstStyle/>
          <a:p>
            <a:r>
              <a:rPr lang="zh-CN" altLang="en-US" sz="2400">
                <a:latin typeface="仿宋" panose="02010609060101010101" charset="-122"/>
                <a:ea typeface="仿宋" panose="02010609060101010101" charset="-122"/>
              </a:rPr>
              <a:t>将群众运动与经济建设相联系,还意味着中国领导人认识到了为达到发展目标,必须使人民更积极、更直接地参与发展过程,成为发展主体。</a:t>
            </a:r>
          </a:p>
          <a:p>
            <a:r>
              <a:rPr lang="zh-CN" altLang="en-US" sz="2400">
                <a:latin typeface="仿宋" panose="02010609060101010101" charset="-122"/>
                <a:ea typeface="仿宋" panose="02010609060101010101" charset="-122"/>
              </a:rPr>
              <a:t>大跃进式的计划模型具有开放型特征。</a:t>
            </a:r>
          </a:p>
          <a:p>
            <a:r>
              <a:rPr lang="zh-CN" altLang="en-US" sz="2400">
                <a:latin typeface="仿宋" panose="02010609060101010101" charset="-122"/>
                <a:ea typeface="仿宋" panose="02010609060101010101" charset="-122"/>
              </a:rPr>
              <a:t>大跃进运动的政策鼓励群众主动地广泛地参与全部计划过程,并且强调在促进发展的过程中,人的主观能动作用。</a:t>
            </a:r>
          </a:p>
          <a:p>
            <a:r>
              <a:rPr lang="zh-CN" altLang="en-US" sz="2400">
                <a:latin typeface="仿宋" panose="02010609060101010101" charset="-122"/>
                <a:ea typeface="仿宋" panose="02010609060101010101" charset="-122"/>
              </a:rPr>
              <a:t>在传统发展理论中,往往是见物不见人的,大跃进模式的问题并不在于强调人的主观能动作用本身,而在于将人的主观能动作用极端化,“人有多大胆,地有多高产”,走向了反面。</a:t>
            </a:r>
          </a:p>
          <a:p>
            <a:endParaRPr lang="zh-CN" altLang="en-US" sz="2400">
              <a:latin typeface="仿宋" panose="02010609060101010101" charset="-122"/>
              <a:ea typeface="仿宋" panose="02010609060101010101" charset="-122"/>
            </a:endParaRP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p:nvPr>
        </p:nvSpPr>
        <p:spPr/>
        <p:txBody>
          <a:bodyPr anchor="ctr"/>
          <a:lstStyle/>
          <a:p>
            <a:endParaRPr lang="zh-CN" altLang="en-US"/>
          </a:p>
        </p:txBody>
      </p:sp>
      <p:sp>
        <p:nvSpPr>
          <p:cNvPr id="71682"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大跃进模式的精髓在群众运动。计划应当是“从群众中来,到群众中去”,是从下而上的产物。</a:t>
            </a:r>
            <a:r>
              <a:rPr lang="zh-CN" altLang="en-US">
                <a:latin typeface="仿宋" panose="02010609060101010101" charset="-122"/>
                <a:ea typeface="仿宋" panose="02010609060101010101" charset="-122"/>
                <a:sym typeface="+mn-ea"/>
              </a:rPr>
              <a:t>当然不承认“指令性”的计划。</a:t>
            </a:r>
          </a:p>
          <a:p>
            <a:endParaRPr lang="zh-CN" altLang="en-US">
              <a:latin typeface="仿宋" panose="02010609060101010101" charset="-122"/>
              <a:ea typeface="仿宋" panose="02010609060101010101" charset="-122"/>
            </a:endParaRPr>
          </a:p>
          <a:p>
            <a:endParaRPr lang="zh-CN" altLang="en-US"/>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p:nvPr>
        </p:nvSpPr>
        <p:spPr/>
        <p:txBody>
          <a:bodyPr anchor="ctr"/>
          <a:lstStyle/>
          <a:p>
            <a:endParaRPr lang="zh-CN" altLang="en-US"/>
          </a:p>
        </p:txBody>
      </p:sp>
      <p:sp>
        <p:nvSpPr>
          <p:cNvPr id="74754" name="内容占位符 2"/>
          <p:cNvSpPr>
            <a:spLocks noGrp="1"/>
          </p:cNvSpPr>
          <p:nvPr>
            <p:ph idx="1"/>
          </p:nvPr>
        </p:nvSpPr>
        <p:spPr/>
        <p:txBody>
          <a:bodyPr anchor="t"/>
          <a:lstStyle/>
          <a:p>
            <a:r>
              <a:rPr lang="zh-CN" altLang="en-US" sz="2400" b="1">
                <a:latin typeface="仿宋" panose="02010609060101010101" charset="-122"/>
                <a:ea typeface="仿宋" panose="02010609060101010101" charset="-122"/>
              </a:rPr>
              <a:t>毛泽东与刘少奇的分歧</a:t>
            </a:r>
            <a:r>
              <a:rPr lang="en-US" altLang="zh-CN" sz="2400" b="1">
                <a:latin typeface="仿宋" panose="02010609060101010101" charset="-122"/>
                <a:ea typeface="仿宋" panose="02010609060101010101" charset="-122"/>
              </a:rPr>
              <a:t>——</a:t>
            </a:r>
            <a:r>
              <a:rPr lang="zh-CN" altLang="en-US" sz="2400" b="1">
                <a:latin typeface="仿宋" panose="02010609060101010101" charset="-122"/>
                <a:ea typeface="仿宋" panose="02010609060101010101" charset="-122"/>
              </a:rPr>
              <a:t>文革之原因</a:t>
            </a:r>
          </a:p>
          <a:p>
            <a:endParaRPr lang="zh-CN" altLang="en-US" sz="2400" b="1">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rPr>
              <a:t>1961年9月23—24日．毛泽东在武汉会见英国元帅蒙哥马利讲：在中国，继承人是很清楚的．已经确定了，那就是刘少奇。</a:t>
            </a:r>
          </a:p>
          <a:p>
            <a:r>
              <a:rPr lang="zh-CN" altLang="en-US" sz="2400">
                <a:latin typeface="仿宋" panose="02010609060101010101" charset="-122"/>
                <a:ea typeface="仿宋" panose="02010609060101010101" charset="-122"/>
              </a:rPr>
              <a:t>1966年8月5日．毛泽东在《炮打司令部——我的一张大字报》：“联系到1962年的右倾和1964年形‘左’而实右的错误倾向，岂不是可以发人深省的吗?”</a:t>
            </a:r>
          </a:p>
          <a:p>
            <a:r>
              <a:rPr lang="zh-CN" altLang="en-US" sz="2400">
                <a:latin typeface="仿宋" panose="02010609060101010101" charset="-122"/>
                <a:ea typeface="仿宋" panose="02010609060101010101" charset="-122"/>
              </a:rPr>
              <a:t>1967年5月，毛泽东会见外宾时又提到，七千人大会时已经看出问题来了．修正主义要推翻我们。</a:t>
            </a:r>
          </a:p>
          <a:p>
            <a:r>
              <a:rPr lang="zh-CN" altLang="en-US" sz="2400">
                <a:latin typeface="仿宋" panose="02010609060101010101" charset="-122"/>
                <a:ea typeface="仿宋" panose="02010609060101010101" charset="-122"/>
              </a:rPr>
              <a:t>从1961年9月到1962年的右倾（</a:t>
            </a:r>
            <a:r>
              <a:rPr lang="en-US" altLang="zh-CN" sz="2400">
                <a:latin typeface="仿宋" panose="02010609060101010101" charset="-122"/>
                <a:ea typeface="仿宋" panose="02010609060101010101" charset="-122"/>
              </a:rPr>
              <a:t>1962</a:t>
            </a:r>
            <a:r>
              <a:rPr lang="zh-CN" altLang="en-US" sz="2400">
                <a:latin typeface="仿宋" panose="02010609060101010101" charset="-122"/>
                <a:ea typeface="仿宋" panose="02010609060101010101" charset="-122"/>
              </a:rPr>
              <a:t>年1月的七千人大会），不过仅4个月的时间。</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p:cNvSpPr>
            <a:spLocks noGrp="1"/>
          </p:cNvSpPr>
          <p:nvPr>
            <p:ph type="title"/>
          </p:nvPr>
        </p:nvSpPr>
        <p:spPr/>
        <p:txBody>
          <a:bodyPr anchor="ctr"/>
          <a:lstStyle/>
          <a:p>
            <a:endParaRPr lang="zh-CN" altLang="en-US"/>
          </a:p>
        </p:txBody>
      </p:sp>
      <p:sp>
        <p:nvSpPr>
          <p:cNvPr id="75778"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刘少奇是大跃进发展模式的积极支持者。</a:t>
            </a:r>
          </a:p>
          <a:p>
            <a:r>
              <a:rPr lang="zh-CN" altLang="en-US">
                <a:latin typeface="仿宋" panose="02010609060101010101" charset="-122"/>
                <a:ea typeface="仿宋" panose="02010609060101010101" charset="-122"/>
              </a:rPr>
              <a:t>刘少奇当时对用群众运动的方式搞经济建设也大加赞赏和提倡，幻想能象解放战争中打三大战役取得革命决定性胜利一样，使社会主义建设也能连续打几个大的战役，苦战三、五年，一鼓作气拿下“决定性的胜利”。</a:t>
            </a:r>
          </a:p>
          <a:p>
            <a:r>
              <a:rPr lang="zh-CN" altLang="en-US">
                <a:latin typeface="仿宋" panose="02010609060101010101" charset="-122"/>
                <a:ea typeface="仿宋" panose="02010609060101010101" charset="-122"/>
              </a:rPr>
              <a:t>对于提倡“共产主义风格”，搞供给制．快一些向全民所有制过渡和向共产主义过渡，同样表现了非常的热情。徐水县的“共产主义”试点．就是根据刘少奇的指示办起来的。</a:t>
            </a:r>
          </a:p>
          <a:p>
            <a:r>
              <a:rPr lang="zh-CN" altLang="en-US">
                <a:latin typeface="仿宋" panose="02010609060101010101" charset="-122"/>
                <a:ea typeface="仿宋" panose="02010609060101010101" charset="-122"/>
              </a:rPr>
              <a:t>在1959年庐山会议上。刘少奇也积极支持毛泽东批判彭德怀的“右倾机会主义错误”。</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p:nvPr>
        </p:nvSpPr>
        <p:spPr/>
        <p:txBody>
          <a:bodyPr anchor="ctr"/>
          <a:lstStyle/>
          <a:p>
            <a:endParaRPr lang="zh-CN" altLang="en-US"/>
          </a:p>
        </p:txBody>
      </p:sp>
      <p:sp>
        <p:nvSpPr>
          <p:cNvPr id="76802"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平心而论，最早发现大跃进运动中的某些错误，并明确提出要纠“左”的人，是毛泽东本人。</a:t>
            </a:r>
          </a:p>
          <a:p>
            <a:r>
              <a:rPr lang="zh-CN" altLang="en-US">
                <a:latin typeface="仿宋" panose="02010609060101010101" charset="-122"/>
                <a:ea typeface="仿宋" panose="02010609060101010101" charset="-122"/>
              </a:rPr>
              <a:t>毛泽东纠“左”的一个基本价值取向，是通过调整政策，以修复，完善大跃进模式。</a:t>
            </a:r>
          </a:p>
          <a:p>
            <a:r>
              <a:rPr lang="zh-CN" altLang="en-US">
                <a:latin typeface="仿宋" panose="02010609060101010101" charset="-122"/>
                <a:ea typeface="仿宋" panose="02010609060101010101" charset="-122"/>
              </a:rPr>
              <a:t>毛泽东认为，大跃进运动的主要教训就是没有搞综合平衡，说是两条腿走路。几个并举。实际上并没有兼顾。而对大跃进运动的基本评价是：“成绩伟大，问题很多，经验丰富，前途光明”。</a:t>
            </a:r>
          </a:p>
          <a:p>
            <a:r>
              <a:rPr lang="zh-CN" altLang="en-US">
                <a:latin typeface="仿宋" panose="02010609060101010101" charset="-122"/>
                <a:ea typeface="仿宋" panose="02010609060101010101" charset="-122"/>
              </a:rPr>
              <a:t>大跃进失败导致的一个结果，是1959年开始，刘少奇开始受命在第一线主持中央工作。</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p:cNvSpPr>
          <p:nvPr>
            <p:ph type="title"/>
          </p:nvPr>
        </p:nvSpPr>
        <p:spPr/>
        <p:txBody>
          <a:bodyPr anchor="ctr"/>
          <a:lstStyle/>
          <a:p>
            <a:endParaRPr lang="zh-CN" altLang="en-US"/>
          </a:p>
        </p:txBody>
      </p:sp>
      <p:sp>
        <p:nvSpPr>
          <p:cNvPr id="77826"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1962年1月，中共中央在北京举行了有中央，中央局，省市自治区党委及地委。县委，重要厂矿企业和部队的领导干部7千人参加的工作会议，简称“七千人大会”，会上由刘少奇代表党中央提出一个书面报告。</a:t>
            </a:r>
          </a:p>
          <a:p>
            <a:r>
              <a:rPr lang="zh-CN" altLang="en-US">
                <a:latin typeface="仿宋" panose="02010609060101010101" charset="-122"/>
                <a:ea typeface="仿宋" panose="02010609060101010101" charset="-122"/>
              </a:rPr>
              <a:t>刘少奇在书面报告中批评了群众路线。</a:t>
            </a:r>
          </a:p>
          <a:p>
            <a:r>
              <a:rPr lang="zh-CN" altLang="en-US">
                <a:latin typeface="仿宋" panose="02010609060101010101" charset="-122"/>
                <a:ea typeface="仿宋" panose="02010609060101010101" charset="-122"/>
              </a:rPr>
              <a:t>“有些同志。把群众运动当作是群众路线的唯一方式，好象不搞群众运动就不是群众路线。这种看法，显然是不正确的”。</a:t>
            </a:r>
          </a:p>
          <a:p>
            <a:r>
              <a:rPr lang="zh-CN" altLang="en-US">
                <a:latin typeface="仿宋" panose="02010609060101010101" charset="-122"/>
                <a:ea typeface="仿宋" panose="02010609060101010101" charset="-122"/>
              </a:rPr>
              <a:t>“有些同志，醉心于那种表面上轰轰烈烈，实际上脱离群众和违反群众利益的所谓‘群众运动’，谁如果不同意那种‘群众运动’，就被认为是否认群众的干劲，泼群众的冷水，泄群众的气。这种看法，显然也是错误的”。“这种违反群众路线的所谓‘群众运动’，不仅不能真正反映群众的意见和要求，而且损害了群众的积极性，损害了党的威信”。</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6145"/>
          <p:cNvSpPr>
            <a:spLocks noGrp="1"/>
          </p:cNvSpPr>
          <p:nvPr>
            <p:ph type="title"/>
          </p:nvPr>
        </p:nvSpPr>
        <p:spPr/>
        <p:txBody>
          <a:bodyPr anchor="ctr"/>
          <a:lstStyle/>
          <a:p>
            <a:endParaRPr lang="zh-CN" altLang="en-US"/>
          </a:p>
        </p:txBody>
      </p:sp>
      <p:sp>
        <p:nvSpPr>
          <p:cNvPr id="5122" name="文本占位符 6146"/>
          <p:cNvSpPr>
            <a:spLocks noGrp="1"/>
          </p:cNvSpPr>
          <p:nvPr>
            <p:ph idx="1"/>
          </p:nvPr>
        </p:nvSpPr>
        <p:spPr/>
        <p:txBody>
          <a:bodyPr anchor="t"/>
          <a:lstStyle/>
          <a:p>
            <a:r>
              <a:rPr lang="zh-CN" altLang="en-US" sz="2800">
                <a:latin typeface="仿宋" panose="02010609060101010101" charset="-122"/>
                <a:ea typeface="仿宋" panose="02010609060101010101" charset="-122"/>
              </a:rPr>
              <a:t>科学特质</a:t>
            </a:r>
            <a:r>
              <a:rPr lang="en-US" altLang="zh-CN" sz="2800">
                <a:latin typeface="仿宋" panose="02010609060101010101" charset="-122"/>
                <a:ea typeface="仿宋" panose="02010609060101010101" charset="-122"/>
              </a:rPr>
              <a:t>——</a:t>
            </a:r>
            <a:r>
              <a:rPr lang="zh-CN" altLang="en-US" sz="2800">
                <a:latin typeface="仿宋" panose="02010609060101010101" charset="-122"/>
                <a:ea typeface="仿宋" panose="02010609060101010101" charset="-122"/>
              </a:rPr>
              <a:t>发现；技术特质</a:t>
            </a:r>
            <a:r>
              <a:rPr lang="en-US" altLang="zh-CN" sz="2800">
                <a:latin typeface="仿宋" panose="02010609060101010101" charset="-122"/>
                <a:ea typeface="仿宋" panose="02010609060101010101" charset="-122"/>
              </a:rPr>
              <a:t>——</a:t>
            </a:r>
            <a:r>
              <a:rPr lang="zh-CN" altLang="en-US" sz="2800">
                <a:latin typeface="仿宋" panose="02010609060101010101" charset="-122"/>
                <a:ea typeface="仿宋" panose="02010609060101010101" charset="-122"/>
              </a:rPr>
              <a:t>发明。</a:t>
            </a:r>
          </a:p>
          <a:p>
            <a:endParaRPr lang="zh-CN" altLang="en-US" sz="2800">
              <a:latin typeface="仿宋" panose="02010609060101010101" charset="-122"/>
              <a:ea typeface="仿宋" panose="02010609060101010101" charset="-122"/>
            </a:endParaRPr>
          </a:p>
          <a:p>
            <a:r>
              <a:rPr lang="zh-CN" altLang="en-US" sz="2800">
                <a:latin typeface="仿宋" panose="02010609060101010101" charset="-122"/>
                <a:ea typeface="仿宋" panose="02010609060101010101" charset="-122"/>
              </a:rPr>
              <a:t>发现和发明即创新。</a:t>
            </a: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p:cNvSpPr>
            <a:spLocks noGrp="1"/>
          </p:cNvSpPr>
          <p:nvPr>
            <p:ph type="title"/>
          </p:nvPr>
        </p:nvSpPr>
        <p:spPr/>
        <p:txBody>
          <a:bodyPr anchor="ctr"/>
          <a:lstStyle/>
          <a:p>
            <a:endParaRPr lang="zh-CN" altLang="en-US"/>
          </a:p>
        </p:txBody>
      </p:sp>
      <p:sp>
        <p:nvSpPr>
          <p:cNvPr id="78850"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在七千人大会上，刘少奇的其他讲话对大跃进运动的批评。比书面报告更尖锐。</a:t>
            </a:r>
          </a:p>
          <a:p>
            <a:r>
              <a:rPr lang="zh-CN" altLang="en-US">
                <a:latin typeface="仿宋" panose="02010609060101010101" charset="-122"/>
                <a:ea typeface="仿宋" panose="02010609060101010101" charset="-122"/>
              </a:rPr>
              <a:t>“过去我们经常把缺点，错误和成绩，比之于一个指头和九个指头的关系。现在恐怕不能到处这样套……全国总起来讲，缺点和成绩的关系，就不能说是一个指头和九个指头的关系，恐怕是三个指头和七个指头的关系。还有些地区，缺点和错误不止是三个指头。如果说这些地方的缺点和错误只是三个指头，成绩还有七个指头，这是不符合实际情况的，是不能说服人的。我到湖南的一个地方，农民说是‘三分天灾、七分人祸’”。</a:t>
            </a:r>
          </a:p>
          <a:p>
            <a:r>
              <a:rPr lang="zh-CN" altLang="en-US">
                <a:latin typeface="仿宋" panose="02010609060101010101" charset="-122"/>
                <a:ea typeface="仿宋" panose="02010609060101010101" charset="-122"/>
              </a:rPr>
              <a:t>“三面红旗，我们现在都不取消，都继续保持，继续为三面红旗而奋斗。现在，有问题还看得不那么清楚，但是再经过五年，十年以后，我们再来总结经验，那时候就可以更进一步作出结论。””</a:t>
            </a: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p:cNvSpPr>
            <a:spLocks noGrp="1"/>
          </p:cNvSpPr>
          <p:nvPr>
            <p:ph type="title"/>
          </p:nvPr>
        </p:nvSpPr>
        <p:spPr/>
        <p:txBody>
          <a:bodyPr anchor="ctr"/>
          <a:lstStyle/>
          <a:p>
            <a:endParaRPr lang="zh-CN" altLang="en-US"/>
          </a:p>
        </p:txBody>
      </p:sp>
      <p:sp>
        <p:nvSpPr>
          <p:cNvPr id="3" name="内容占位符 2"/>
          <p:cNvSpPr>
            <a:spLocks noGrp="1"/>
          </p:cNvSpPr>
          <p:nvPr>
            <p:ph idx="1"/>
          </p:nvPr>
        </p:nvSpPr>
        <p:spPr/>
        <p:txBody>
          <a:bodyPr/>
          <a:lstStyle/>
          <a:p>
            <a:pPr fontAlgn="base"/>
            <a:r>
              <a:rPr lang="zh-CN" altLang="en-US" strike="noStrike" noProof="1">
                <a:latin typeface="仿宋" panose="02010609060101010101" charset="-122"/>
                <a:ea typeface="仿宋" panose="02010609060101010101" charset="-122"/>
              </a:rPr>
              <a:t>毛泽东设计的大跃进就是一场大规模的群众运动。而其经济意义，即通过充分发动剩余劳动力代替资本，以弥补工业和农业方面的资金不足。</a:t>
            </a:r>
          </a:p>
          <a:p>
            <a:pPr fontAlgn="base"/>
            <a:r>
              <a:rPr lang="zh-CN" altLang="en-US" strike="noStrike" noProof="1">
                <a:latin typeface="仿宋" panose="02010609060101010101" charset="-122"/>
                <a:ea typeface="仿宋" panose="02010609060101010101" charset="-122"/>
              </a:rPr>
              <a:t>其政治意义是超越苏联模式的试验。具有反苏联修正主义的意义。</a:t>
            </a:r>
          </a:p>
          <a:p>
            <a:pPr fontAlgn="base"/>
            <a:r>
              <a:rPr lang="zh-CN" altLang="en-US" strike="noStrike" noProof="1">
                <a:latin typeface="仿宋" panose="02010609060101010101" charset="-122"/>
                <a:ea typeface="仿宋" panose="02010609060101010101" charset="-122"/>
              </a:rPr>
              <a:t>刘少奇否定群众运动，实质即否定了大跃进运动。</a:t>
            </a:r>
          </a:p>
          <a:p>
            <a:pPr fontAlgn="base"/>
            <a:r>
              <a:rPr lang="en-US" altLang="zh-CN" strike="noStrike" noProof="1">
                <a:latin typeface="仿宋" panose="02010609060101010101" charset="-122"/>
                <a:ea typeface="仿宋" panose="02010609060101010101" charset="-122"/>
              </a:rPr>
              <a:t>1</a:t>
            </a:r>
            <a:r>
              <a:rPr lang="zh-CN" altLang="en-US" strike="noStrike" noProof="1">
                <a:latin typeface="仿宋" panose="02010609060101010101" charset="-122"/>
                <a:ea typeface="仿宋" panose="02010609060101010101" charset="-122"/>
              </a:rPr>
              <a:t>959年庐山会议．彭德怀的信之所以引起毛泽东的不满，其原因也有彭德怀用“小资产阶段狂热性”的论断，来否定群众运动。</a:t>
            </a:r>
          </a:p>
          <a:p>
            <a:pPr fontAlgn="base"/>
            <a:r>
              <a:rPr lang="zh-CN" altLang="en-US" strike="noStrike" noProof="1">
                <a:latin typeface="仿宋" panose="02010609060101010101" charset="-122"/>
                <a:ea typeface="仿宋" panose="02010609060101010101" charset="-122"/>
              </a:rPr>
              <a:t>毛泽东在7月23日针对彭德怀的信的讲话中则说：“五亿农民的大多数，非常积极，办食堂，搞大规模协作，”为了摆脱贫困，他们“想搞多一点，想搞快一点”，“你说这是小资产阶级狂热呀?”对于“广大的群众运动，不能泼冷水”</a:t>
            </a:r>
          </a:p>
          <a:p>
            <a:pPr marL="0" indent="0" fontAlgn="base">
              <a:buNone/>
            </a:pPr>
            <a:endParaRPr lang="zh-CN" altLang="en-US" strike="noStrike" noProof="1">
              <a:latin typeface="仿宋" panose="02010609060101010101" charset="-122"/>
              <a:ea typeface="仿宋" panose="02010609060101010101" charset="-122"/>
            </a:endParaRPr>
          </a:p>
          <a:p>
            <a:pPr fontAlgn="base"/>
            <a:endParaRPr lang="zh-CN" altLang="en-US" strike="noStrike" noProof="1">
              <a:latin typeface="仿宋" panose="02010609060101010101" charset="-122"/>
              <a:ea typeface="仿宋" panose="02010609060101010101" charset="-122"/>
            </a:endParaRP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p:cNvSpPr>
            <a:spLocks noGrp="1"/>
          </p:cNvSpPr>
          <p:nvPr>
            <p:ph type="title"/>
          </p:nvPr>
        </p:nvSpPr>
        <p:spPr/>
        <p:txBody>
          <a:bodyPr anchor="ctr"/>
          <a:lstStyle/>
          <a:p>
            <a:endParaRPr lang="zh-CN" altLang="en-US"/>
          </a:p>
        </p:txBody>
      </p:sp>
      <p:sp>
        <p:nvSpPr>
          <p:cNvPr id="80898"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问题的严重性，不仅表现于毛泽东与刘少奇在这些理论层面上的歧见，更表现在政策操作层面上。</a:t>
            </a:r>
          </a:p>
          <a:p>
            <a:r>
              <a:rPr lang="zh-CN" altLang="en-US">
                <a:latin typeface="仿宋" panose="02010609060101010101" charset="-122"/>
                <a:ea typeface="仿宋" panose="02010609060101010101" charset="-122"/>
              </a:rPr>
              <a:t>毛泽东启动大跃进运动的主要政策，在1959年刘少奇主持中央工作之后，基本上都被放弃或修改了。</a:t>
            </a:r>
          </a:p>
          <a:p>
            <a:r>
              <a:rPr lang="zh-CN" altLang="en-US">
                <a:latin typeface="仿宋" panose="02010609060101010101" charset="-122"/>
                <a:ea typeface="仿宋" panose="02010609060101010101" charset="-122"/>
              </a:rPr>
              <a:t>在农村中，重新恢复了社员可以经营自留地，零星开垦荒田，饲养家禽家畜，农副产品在完成国家规定的交售任务之后，都可以拿到集市上进行交易的政策。</a:t>
            </a:r>
          </a:p>
          <a:p>
            <a:r>
              <a:rPr lang="zh-CN" altLang="en-US">
                <a:latin typeface="仿宋" panose="02010609060101010101" charset="-122"/>
                <a:ea typeface="仿宋" panose="02010609060101010101" charset="-122"/>
              </a:rPr>
              <a:t>人民公社社员合法享有的“小自由”基本恢复到1957年高级社社员的水平。</a:t>
            </a:r>
          </a:p>
          <a:p>
            <a:r>
              <a:rPr lang="zh-CN" altLang="en-US">
                <a:latin typeface="仿宋" panose="02010609060101010101" charset="-122"/>
                <a:ea typeface="仿宋" panose="02010609060101010101" charset="-122"/>
              </a:rPr>
              <a:t>刘少奇对全国一些农村，群众创造并实行的包产到户的农业生产责任制，没有抵制甚至赞成。</a:t>
            </a:r>
          </a:p>
          <a:p>
            <a:endParaRPr lang="zh-CN" altLang="en-US">
              <a:latin typeface="仿宋" panose="02010609060101010101" charset="-122"/>
              <a:ea typeface="仿宋" panose="02010609060101010101" charset="-122"/>
            </a:endParaRP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p:cNvSpPr>
          <p:nvPr>
            <p:ph type="title"/>
          </p:nvPr>
        </p:nvSpPr>
        <p:spPr/>
        <p:txBody>
          <a:bodyPr anchor="ctr"/>
          <a:lstStyle/>
          <a:p>
            <a:endParaRPr lang="zh-CN" altLang="en-US"/>
          </a:p>
        </p:txBody>
      </p:sp>
      <p:sp>
        <p:nvSpPr>
          <p:cNvPr id="81922" name="内容占位符 2"/>
          <p:cNvSpPr>
            <a:spLocks noGrp="1"/>
          </p:cNvSpPr>
          <p:nvPr>
            <p:ph idx="1"/>
          </p:nvPr>
        </p:nvSpPr>
        <p:spPr/>
        <p:txBody>
          <a:bodyPr anchor="t"/>
          <a:lstStyle/>
          <a:p>
            <a:r>
              <a:rPr lang="zh-CN" altLang="en-US">
                <a:latin typeface="仿宋" panose="02010609060101010101" charset="-122"/>
                <a:ea typeface="仿宋" panose="02010609060101010101" charset="-122"/>
              </a:rPr>
              <a:t>在企业管理体制方面，</a:t>
            </a:r>
          </a:p>
          <a:p>
            <a:r>
              <a:rPr lang="zh-CN" altLang="en-US">
                <a:latin typeface="仿宋" panose="02010609060101010101" charset="-122"/>
                <a:ea typeface="仿宋" panose="02010609060101010101" charset="-122"/>
              </a:rPr>
              <a:t>虽然未恢复一五时期实行的“一长制”，而是实行党委领导下的厂长负责制，但重申以厂长为首的全厂统一的生产行政指挥系统及其责任制；</a:t>
            </a:r>
          </a:p>
          <a:p>
            <a:r>
              <a:rPr lang="zh-CN" altLang="en-US">
                <a:latin typeface="仿宋" panose="02010609060101010101" charset="-122"/>
                <a:ea typeface="仿宋" panose="02010609060101010101" charset="-122"/>
              </a:rPr>
              <a:t>重申以总工程师为首的技术管理责任制；</a:t>
            </a:r>
          </a:p>
          <a:p>
            <a:r>
              <a:rPr lang="zh-CN" altLang="en-US">
                <a:latin typeface="仿宋" panose="02010609060101010101" charset="-122"/>
                <a:ea typeface="仿宋" panose="02010609060101010101" charset="-122"/>
              </a:rPr>
              <a:t>还恢复了一五时期实行的计件工资制和奖金制，重新肯定了物质激励原则。</a:t>
            </a:r>
          </a:p>
          <a:p>
            <a:r>
              <a:rPr lang="zh-CN" altLang="en-US">
                <a:latin typeface="仿宋" panose="02010609060101010101" charset="-122"/>
                <a:ea typeface="仿宋" panose="02010609060101010101" charset="-122"/>
              </a:rPr>
              <a:t>当时就有人以此来评价这种政策：政策制定者“好象刚从外国回来，不懂中国情况，没有经历过‘大跃进’，总想恢复过去的一套老办法”。</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p:cNvSpPr>
            <a:spLocks noGrp="1"/>
          </p:cNvSpPr>
          <p:nvPr>
            <p:ph type="title"/>
          </p:nvPr>
        </p:nvSpPr>
        <p:spPr/>
        <p:txBody>
          <a:bodyPr anchor="ctr"/>
          <a:lstStyle/>
          <a:p>
            <a:endParaRPr lang="zh-CN" altLang="en-US"/>
          </a:p>
        </p:txBody>
      </p:sp>
      <p:sp>
        <p:nvSpPr>
          <p:cNvPr id="82946" name="内容占位符 2"/>
          <p:cNvSpPr>
            <a:spLocks noGrp="1"/>
          </p:cNvSpPr>
          <p:nvPr>
            <p:ph idx="1"/>
          </p:nvPr>
        </p:nvSpPr>
        <p:spPr/>
        <p:txBody>
          <a:bodyPr anchor="t"/>
          <a:lstStyle/>
          <a:p>
            <a:r>
              <a:rPr lang="zh-CN" altLang="en-US" sz="2400">
                <a:latin typeface="仿宋" panose="02010609060101010101" charset="-122"/>
                <a:ea typeface="仿宋" panose="02010609060101010101" charset="-122"/>
              </a:rPr>
              <a:t>刘少奇主持中央工作的基本价值取向，是回归一五时期实行的苏联模式。</a:t>
            </a:r>
          </a:p>
          <a:p>
            <a:r>
              <a:rPr lang="zh-CN" altLang="en-US" sz="2400">
                <a:latin typeface="仿宋" panose="02010609060101010101" charset="-122"/>
                <a:ea typeface="仿宋" panose="02010609060101010101" charset="-122"/>
              </a:rPr>
              <a:t>新路未走通时，重新回归老路是很自然的。</a:t>
            </a:r>
          </a:p>
          <a:p>
            <a:r>
              <a:rPr lang="zh-CN" altLang="en-US" sz="2400">
                <a:latin typeface="仿宋" panose="02010609060101010101" charset="-122"/>
                <a:ea typeface="仿宋" panose="02010609060101010101" charset="-122"/>
              </a:rPr>
              <a:t>然而，调整时期与一五时期相比，我国与苏联的关系已有了一个实质性变化。当时举国已认为苏联国变色党变修，回归苏联模式即可理解为搞修正主义。</a:t>
            </a:r>
          </a:p>
          <a:p>
            <a:r>
              <a:rPr lang="zh-CN" altLang="en-US" sz="2400">
                <a:latin typeface="仿宋" panose="02010609060101010101" charset="-122"/>
                <a:ea typeface="仿宋" panose="02010609060101010101" charset="-122"/>
              </a:rPr>
              <a:t>大跃进运动不但对中国以后的经济，更对以后的政治影响是巨大的，由此引发的党内分歧，一直延续了下去，以至于酿成了后来“文革”的爆发。</a:t>
            </a: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p:cNvSpPr>
          <p:nvPr>
            <p:ph type="title"/>
          </p:nvPr>
        </p:nvSpPr>
        <p:spPr/>
        <p:txBody>
          <a:bodyPr anchor="ctr"/>
          <a:lstStyle/>
          <a:p>
            <a:endParaRPr lang="zh-CN" altLang="en-US"/>
          </a:p>
        </p:txBody>
      </p:sp>
      <p:sp>
        <p:nvSpPr>
          <p:cNvPr id="83970" name="内容占位符 2"/>
          <p:cNvSpPr>
            <a:spLocks noGrp="1"/>
          </p:cNvSpPr>
          <p:nvPr>
            <p:ph idx="1"/>
          </p:nvPr>
        </p:nvSpPr>
        <p:spPr/>
        <p:txBody>
          <a:bodyPr anchor="t"/>
          <a:lstStyle/>
          <a:p>
            <a:r>
              <a:rPr lang="zh-CN" altLang="en-US"/>
              <a:t>概念归纳</a:t>
            </a:r>
          </a:p>
          <a:p>
            <a:endParaRPr lang="zh-CN" altLang="en-US"/>
          </a:p>
          <a:p>
            <a:r>
              <a:rPr lang="zh-CN" altLang="en-US">
                <a:latin typeface="仿宋" panose="02010609060101010101" charset="-122"/>
                <a:ea typeface="仿宋" panose="02010609060101010101" charset="-122"/>
              </a:rPr>
              <a:t>一长制、等级工资制、群众运动、大跃进运动、高指标、命令经济、政治挂帅、一大二公、</a:t>
            </a:r>
            <a:r>
              <a:rPr lang="zh-CN" altLang="en-US">
                <a:latin typeface="仿宋" panose="02010609060101010101" charset="-122"/>
                <a:ea typeface="仿宋" panose="02010609060101010101" charset="-122"/>
                <a:sym typeface="微软雅黑" panose="020B0503020204020204" charset="-122"/>
              </a:rPr>
              <a:t>群众路线、</a:t>
            </a:r>
            <a:r>
              <a:rPr lang="zh-CN" altLang="en-US">
                <a:latin typeface="仿宋" panose="02010609060101010101" charset="-122"/>
                <a:ea typeface="仿宋" panose="02010609060101010101" charset="-122"/>
              </a:rPr>
              <a:t>三面红旗</a:t>
            </a: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第四讲作业题</a:t>
            </a:r>
          </a:p>
          <a:p>
            <a:r>
              <a:rPr lang="en-US" altLang="zh-CN" dirty="0">
                <a:latin typeface="仿宋" panose="02010609060101010101" charset="-122"/>
                <a:ea typeface="仿宋" panose="02010609060101010101" charset="-122"/>
              </a:rPr>
              <a:t>1</a:t>
            </a:r>
            <a:r>
              <a:rPr lang="zh-CN" altLang="en-US" dirty="0">
                <a:latin typeface="仿宋" panose="02010609060101010101" charset="-122"/>
                <a:ea typeface="仿宋" panose="02010609060101010101" charset="-122"/>
              </a:rPr>
              <a:t>、</a:t>
            </a:r>
            <a:r>
              <a:rPr lang="zh-CN" altLang="en-US" dirty="0">
                <a:latin typeface="仿宋" panose="02010609060101010101" charset="-122"/>
                <a:ea typeface="仿宋" panose="02010609060101010101" charset="-122"/>
                <a:sym typeface="+mn-ea"/>
              </a:rPr>
              <a:t>毛泽东是如何批判苏联计划经济模式的</a:t>
            </a:r>
            <a:r>
              <a:rPr lang="zh-CN" altLang="en-US" dirty="0" smtClean="0">
                <a:latin typeface="仿宋" panose="02010609060101010101" charset="-122"/>
                <a:ea typeface="仿宋" panose="02010609060101010101" charset="-122"/>
                <a:sym typeface="+mn-ea"/>
              </a:rPr>
              <a:t>？</a:t>
            </a:r>
            <a:endParaRPr lang="en-US" altLang="zh-CN" dirty="0" smtClean="0">
              <a:latin typeface="仿宋" panose="02010609060101010101" charset="-122"/>
              <a:ea typeface="仿宋" panose="02010609060101010101" charset="-122"/>
              <a:sym typeface="+mn-ea"/>
            </a:endParaRPr>
          </a:p>
          <a:p>
            <a:r>
              <a:rPr lang="en-US" altLang="zh-CN" dirty="0" smtClean="0">
                <a:latin typeface="仿宋" panose="02010609060101010101" charset="-122"/>
                <a:ea typeface="仿宋" panose="02010609060101010101" charset="-122"/>
              </a:rPr>
              <a:t>2</a:t>
            </a:r>
            <a:r>
              <a:rPr lang="zh-CN" altLang="en-US" dirty="0" smtClean="0">
                <a:latin typeface="仿宋" panose="02010609060101010101" charset="-122"/>
                <a:ea typeface="仿宋" panose="02010609060101010101" charset="-122"/>
              </a:rPr>
              <a:t>、毛泽东时代</a:t>
            </a:r>
            <a:r>
              <a:rPr lang="en-US" altLang="zh-CN" dirty="0" err="1" smtClean="0">
                <a:latin typeface="仿宋" panose="02010609060101010101" charset="-122"/>
                <a:ea typeface="仿宋" panose="02010609060101010101" charset="-122"/>
                <a:sym typeface="+mn-ea"/>
              </a:rPr>
              <a:t>大跃进式的经济发展模式</a:t>
            </a:r>
            <a:r>
              <a:rPr lang="zh-CN" altLang="en-US" dirty="0">
                <a:latin typeface="仿宋" panose="02010609060101010101" charset="-122"/>
                <a:ea typeface="仿宋" panose="02010609060101010101" charset="-122"/>
                <a:sym typeface="+mn-ea"/>
              </a:rPr>
              <a:t>之评价？</a:t>
            </a:r>
          </a:p>
          <a:p>
            <a:endParaRPr lang="zh-CN" altLang="en-US" dirty="0">
              <a:latin typeface="仿宋" panose="02010609060101010101" charset="-122"/>
              <a:ea typeface="仿宋" panose="02010609060101010101" charset="-122"/>
            </a:endParaRPr>
          </a:p>
          <a:p>
            <a:endParaRPr lang="zh-CN" altLang="en-US" dirty="0"/>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p:cNvSpPr>
            <a:spLocks noGrp="1"/>
          </p:cNvSpPr>
          <p:nvPr>
            <p:ph type="title"/>
          </p:nvPr>
        </p:nvSpPr>
        <p:spPr/>
        <p:txBody>
          <a:bodyPr anchor="ctr"/>
          <a:lstStyle/>
          <a:p>
            <a:r>
              <a:rPr lang="zh-CN" altLang="en-US"/>
              <a:t>第五讲  建设中国特色社会主义总依据 </a:t>
            </a:r>
          </a:p>
        </p:txBody>
      </p:sp>
      <p:sp>
        <p:nvSpPr>
          <p:cNvPr id="87042" name="内容占位符 2"/>
          <p:cNvSpPr>
            <a:spLocks noGrp="1"/>
          </p:cNvSpPr>
          <p:nvPr>
            <p:ph idx="1"/>
          </p:nvPr>
        </p:nvSpPr>
        <p:spPr/>
        <p:txBody>
          <a:bodyPr anchor="t"/>
          <a:lstStyle/>
          <a:p>
            <a:pPr fontAlgn="base"/>
            <a:r>
              <a:rPr lang="zh-CN" altLang="en-US" strike="noStrike" noProof="1"/>
              <a:t>重点内容</a:t>
            </a:r>
          </a:p>
          <a:p>
            <a:pPr fontAlgn="base"/>
            <a:r>
              <a:rPr lang="en-US" altLang="zh-CN" strike="noStrike" noProof="1">
                <a:latin typeface="仿宋" panose="02010609060101010101" charset="-122"/>
                <a:ea typeface="仿宋" panose="02010609060101010101" charset="-122"/>
              </a:rPr>
              <a:t>1</a:t>
            </a:r>
            <a:r>
              <a:rPr lang="zh-CN" altLang="en-US" strike="noStrike" noProof="1">
                <a:latin typeface="仿宋" panose="02010609060101010101" charset="-122"/>
                <a:ea typeface="仿宋" panose="02010609060101010101" charset="-122"/>
              </a:rPr>
              <a:t>、社会主义初级阶段理论</a:t>
            </a:r>
          </a:p>
          <a:p>
            <a:pPr fontAlgn="base"/>
            <a:r>
              <a:rPr lang="en-US" altLang="zh-CN" strike="noStrike" noProof="1">
                <a:latin typeface="仿宋" panose="02010609060101010101" charset="-122"/>
                <a:ea typeface="仿宋" panose="02010609060101010101" charset="-122"/>
              </a:rPr>
              <a:t>2</a:t>
            </a:r>
            <a:r>
              <a:rPr lang="zh-CN" altLang="en-US" strike="noStrike" noProof="1">
                <a:latin typeface="仿宋" panose="02010609060101010101" charset="-122"/>
                <a:ea typeface="仿宋" panose="02010609060101010101" charset="-122"/>
              </a:rPr>
              <a:t>、社会主义初级阶段的基本路线和基本纲领 </a:t>
            </a:r>
          </a:p>
          <a:p>
            <a:pPr fontAlgn="base"/>
            <a:endParaRPr lang="zh-CN" altLang="en-US" strike="noStrike" noProof="1">
              <a:latin typeface="仿宋" panose="02010609060101010101" charset="-122"/>
              <a:ea typeface="仿宋" panose="02010609060101010101" charset="-122"/>
            </a:endParaRPr>
          </a:p>
          <a:p>
            <a:pPr fontAlgn="base"/>
            <a:r>
              <a:rPr lang="zh-CN" altLang="en-US" b="1">
                <a:latin typeface="仿宋" panose="02010609060101010101" charset="-122"/>
                <a:ea typeface="仿宋" panose="02010609060101010101" charset="-122"/>
                <a:sym typeface="+mn-ea"/>
              </a:rPr>
              <a:t>要点解释</a:t>
            </a:r>
            <a:endParaRPr lang="zh-CN" altLang="en-US" b="1">
              <a:latin typeface="仿宋" panose="02010609060101010101" charset="-122"/>
              <a:ea typeface="仿宋" panose="02010609060101010101" charset="-122"/>
            </a:endParaRPr>
          </a:p>
          <a:p>
            <a:pPr fontAlgn="base"/>
            <a:r>
              <a:rPr lang="en-US" altLang="zh-CN" strike="noStrike" noProof="1">
                <a:latin typeface="仿宋" panose="02010609060101010101" charset="-122"/>
                <a:ea typeface="仿宋" panose="02010609060101010101" charset="-122"/>
              </a:rPr>
              <a:t>1</a:t>
            </a:r>
            <a:r>
              <a:rPr lang="zh-CN" altLang="en-US" strike="noStrike" noProof="1">
                <a:latin typeface="仿宋" panose="02010609060101010101" charset="-122"/>
                <a:ea typeface="仿宋" panose="02010609060101010101" charset="-122"/>
              </a:rPr>
              <a:t>、</a:t>
            </a:r>
            <a:r>
              <a:rPr lang="zh-CN" altLang="en-US">
                <a:latin typeface="仿宋" panose="02010609060101010101" charset="-122"/>
                <a:ea typeface="仿宋" panose="02010609060101010101" charset="-122"/>
                <a:sym typeface="+mn-ea"/>
              </a:rPr>
              <a:t>社会主义初级阶段的两层含义</a:t>
            </a:r>
          </a:p>
          <a:p>
            <a:pPr fontAlgn="base"/>
            <a:r>
              <a:rPr lang="en-US" altLang="zh-CN">
                <a:latin typeface="仿宋" panose="02010609060101010101" charset="-122"/>
                <a:ea typeface="仿宋" panose="02010609060101010101" charset="-122"/>
                <a:sym typeface="+mn-ea"/>
              </a:rPr>
              <a:t>2</a:t>
            </a:r>
            <a:r>
              <a:rPr lang="zh-CN" altLang="en-US">
                <a:latin typeface="仿宋" panose="02010609060101010101" charset="-122"/>
                <a:ea typeface="仿宋" panose="02010609060101010101" charset="-122"/>
                <a:sym typeface="+mn-ea"/>
              </a:rPr>
              <a:t>、改革启动之初的中国国情</a:t>
            </a:r>
          </a:p>
          <a:p>
            <a:pPr fontAlgn="base"/>
            <a:r>
              <a:rPr lang="en-US" altLang="zh-CN" dirty="0">
                <a:latin typeface="仿宋" panose="02010609060101010101" charset="-122"/>
                <a:ea typeface="仿宋" panose="02010609060101010101" charset="-122"/>
                <a:sym typeface="+mn-ea"/>
              </a:rPr>
              <a:t>3</a:t>
            </a:r>
            <a:r>
              <a:rPr lang="zh-CN" altLang="en-US" dirty="0">
                <a:latin typeface="仿宋" panose="02010609060101010101" charset="-122"/>
                <a:ea typeface="仿宋" panose="02010609060101010101" charset="-122"/>
                <a:sym typeface="+mn-ea"/>
              </a:rPr>
              <a:t>、现代化10项量化标准</a:t>
            </a:r>
          </a:p>
          <a:p>
            <a:pPr fontAlgn="base"/>
            <a:endParaRPr lang="zh-CN" altLang="en-US">
              <a:latin typeface="仿宋" panose="02010609060101010101" charset="-122"/>
              <a:ea typeface="仿宋" panose="02010609060101010101" charset="-122"/>
              <a:sym typeface="+mn-ea"/>
            </a:endParaRPr>
          </a:p>
          <a:p>
            <a:pPr fontAlgn="base"/>
            <a:endParaRPr lang="zh-CN" altLang="en-US">
              <a:latin typeface="仿宋" panose="02010609060101010101" charset="-122"/>
              <a:ea typeface="仿宋" panose="02010609060101010101" charset="-122"/>
            </a:endParaRPr>
          </a:p>
          <a:p>
            <a:pPr fontAlgn="base"/>
            <a:r>
              <a:rPr lang="zh-CN" altLang="en-US" b="1">
                <a:latin typeface="仿宋" panose="02010609060101010101" charset="-122"/>
                <a:ea typeface="仿宋" panose="02010609060101010101" charset="-122"/>
                <a:sym typeface="+mn-ea"/>
              </a:rPr>
              <a:t>概念归纳</a:t>
            </a:r>
          </a:p>
          <a:p>
            <a:pPr fontAlgn="base"/>
            <a:endParaRPr lang="zh-CN" altLang="en-US" b="1">
              <a:latin typeface="仿宋" panose="02010609060101010101" charset="-122"/>
              <a:ea typeface="仿宋" panose="02010609060101010101" charset="-122"/>
              <a:sym typeface="+mn-ea"/>
            </a:endParaRPr>
          </a:p>
          <a:p>
            <a:pPr fontAlgn="base"/>
            <a:endParaRPr lang="zh-CN" altLang="en-US">
              <a:latin typeface="仿宋" panose="02010609060101010101" charset="-122"/>
              <a:ea typeface="仿宋" panose="02010609060101010101" charset="-122"/>
              <a:sym typeface="+mn-ea"/>
            </a:endParaRPr>
          </a:p>
          <a:p>
            <a:pPr fontAlgn="base"/>
            <a:endParaRPr lang="zh-CN" altLang="en-US" strike="noStrike" noProof="1">
              <a:latin typeface="仿宋" panose="02010609060101010101" charset="-122"/>
              <a:ea typeface="仿宋" panose="02010609060101010101" charset="-122"/>
            </a:endParaRPr>
          </a:p>
          <a:p>
            <a:pPr marL="0" indent="0" fontAlgn="base">
              <a:buNone/>
            </a:pPr>
            <a:endParaRPr lang="zh-CN" altLang="en-US" strike="noStrike" noProof="1">
              <a:latin typeface="仿宋" panose="02010609060101010101" charset="-122"/>
              <a:ea typeface="仿宋" panose="02010609060101010101" charset="-122"/>
            </a:endParaRP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p:cNvSpPr>
            <a:spLocks noGrp="1"/>
          </p:cNvSpPr>
          <p:nvPr>
            <p:ph type="title"/>
          </p:nvPr>
        </p:nvSpPr>
        <p:spPr/>
        <p:txBody>
          <a:bodyPr anchor="ctr"/>
          <a:lstStyle/>
          <a:p>
            <a:endParaRPr lang="zh-CN" altLang="en-US"/>
          </a:p>
        </p:txBody>
      </p:sp>
      <p:sp>
        <p:nvSpPr>
          <p:cNvPr id="88066" name="内容占位符 2"/>
          <p:cNvSpPr>
            <a:spLocks noGrp="1"/>
          </p:cNvSpPr>
          <p:nvPr>
            <p:ph idx="1"/>
          </p:nvPr>
        </p:nvSpPr>
        <p:spPr/>
        <p:txBody>
          <a:bodyPr anchor="t"/>
          <a:lstStyle/>
          <a:p>
            <a:r>
              <a:rPr lang="zh-CN" altLang="en-US" sz="2400" b="1">
                <a:latin typeface="仿宋" panose="02010609060101010101" charset="-122"/>
                <a:ea typeface="仿宋" panose="02010609060101010101" charset="-122"/>
                <a:sym typeface="+mn-ea"/>
              </a:rPr>
              <a:t>社会主义初级阶段的两层含义</a:t>
            </a:r>
            <a:endParaRPr lang="zh-CN" altLang="en-US" sz="2400" b="1" strike="noStrike" noProof="1">
              <a:latin typeface="仿宋" panose="02010609060101010101" charset="-122"/>
              <a:ea typeface="仿宋" panose="02010609060101010101" charset="-122"/>
            </a:endParaRPr>
          </a:p>
          <a:p>
            <a:endParaRPr lang="zh-CN" altLang="en-US" sz="2400" b="1">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rPr>
              <a:t>第一，</a:t>
            </a:r>
            <a:r>
              <a:rPr lang="zh-CN" altLang="en-US" sz="2400">
                <a:latin typeface="仿宋" panose="02010609060101010101" charset="-122"/>
                <a:ea typeface="仿宋" panose="02010609060101010101" charset="-122"/>
                <a:sym typeface="+mn-ea"/>
              </a:rPr>
              <a:t>初级阶段的社会性质</a:t>
            </a:r>
          </a:p>
          <a:p>
            <a:r>
              <a:rPr lang="zh-CN" altLang="en-US" sz="2400">
                <a:latin typeface="仿宋" panose="02010609060101010101" charset="-122"/>
                <a:ea typeface="仿宋" panose="02010609060101010101" charset="-122"/>
              </a:rPr>
              <a:t>中国是社会主义社会。</a:t>
            </a:r>
          </a:p>
          <a:p>
            <a:r>
              <a:rPr lang="zh-CN" altLang="en-US" sz="2400">
                <a:latin typeface="仿宋" panose="02010609060101010101" charset="-122"/>
                <a:ea typeface="仿宋" panose="02010609060101010101" charset="-122"/>
              </a:rPr>
              <a:t>第二，</a:t>
            </a:r>
            <a:r>
              <a:rPr lang="zh-CN" altLang="en-US" sz="2400">
                <a:latin typeface="仿宋" panose="02010609060101010101" charset="-122"/>
                <a:ea typeface="仿宋" panose="02010609060101010101" charset="-122"/>
                <a:sym typeface="+mn-ea"/>
              </a:rPr>
              <a:t>社会主义社会的发展程度</a:t>
            </a:r>
          </a:p>
          <a:p>
            <a:r>
              <a:rPr lang="zh-CN" altLang="en-US" sz="2400">
                <a:latin typeface="仿宋" panose="02010609060101010101" charset="-122"/>
                <a:ea typeface="仿宋" panose="02010609060101010101" charset="-122"/>
              </a:rPr>
              <a:t>中国的社会主义还在初级阶段。</a:t>
            </a:r>
          </a:p>
          <a:p>
            <a:r>
              <a:rPr lang="zh-CN" altLang="en-US" sz="2400">
                <a:latin typeface="仿宋" panose="02010609060101010101" charset="-122"/>
                <a:ea typeface="仿宋" panose="02010609060101010101" charset="-122"/>
              </a:rPr>
              <a:t>其判断之意义是：</a:t>
            </a:r>
          </a:p>
          <a:p>
            <a:r>
              <a:rPr lang="zh-CN" altLang="en-US" sz="2400">
                <a:latin typeface="仿宋" panose="02010609060101010101" charset="-122"/>
                <a:ea typeface="仿宋" panose="02010609060101010101" charset="-122"/>
              </a:rPr>
              <a:t>中国的改革起因，就是始于对</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落后</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rPr>
              <a:t>的认知，没有对落后的认知，就没有改革。</a:t>
            </a:r>
            <a:r>
              <a:rPr lang="en-US" altLang="zh-CN" sz="2400">
                <a:latin typeface="仿宋" panose="02010609060101010101" charset="-122"/>
                <a:ea typeface="仿宋" panose="02010609060101010101" charset="-122"/>
              </a:rPr>
              <a:t>“</a:t>
            </a:r>
            <a:r>
              <a:rPr lang="zh-CN" altLang="en-US" sz="2400">
                <a:latin typeface="仿宋" panose="02010609060101010101" charset="-122"/>
                <a:ea typeface="仿宋" panose="02010609060101010101" charset="-122"/>
                <a:sym typeface="+mn-ea"/>
              </a:rPr>
              <a:t>初级阶段</a:t>
            </a:r>
            <a:r>
              <a:rPr lang="en-US" altLang="zh-CN" sz="2400">
                <a:latin typeface="仿宋" panose="02010609060101010101" charset="-122"/>
                <a:ea typeface="仿宋" panose="02010609060101010101" charset="-122"/>
                <a:sym typeface="+mn-ea"/>
              </a:rPr>
              <a:t>”</a:t>
            </a:r>
            <a:r>
              <a:rPr lang="zh-CN" altLang="en-US" sz="2400">
                <a:latin typeface="仿宋" panose="02010609060101010101" charset="-122"/>
                <a:ea typeface="仿宋" panose="02010609060101010101" charset="-122"/>
                <a:sym typeface="+mn-ea"/>
              </a:rPr>
              <a:t>理论就是对的</a:t>
            </a:r>
            <a:r>
              <a:rPr lang="en-US" altLang="zh-CN" sz="2400">
                <a:latin typeface="仿宋" panose="02010609060101010101" charset="-122"/>
                <a:ea typeface="仿宋" panose="02010609060101010101" charset="-122"/>
                <a:sym typeface="+mn-ea"/>
              </a:rPr>
              <a:t>“</a:t>
            </a:r>
            <a:r>
              <a:rPr lang="zh-CN" altLang="en-US" sz="2400">
                <a:latin typeface="仿宋" panose="02010609060101010101" charset="-122"/>
                <a:ea typeface="仿宋" panose="02010609060101010101" charset="-122"/>
                <a:sym typeface="+mn-ea"/>
              </a:rPr>
              <a:t>落后</a:t>
            </a:r>
            <a:r>
              <a:rPr lang="en-US" altLang="zh-CN" sz="2400">
                <a:latin typeface="仿宋" panose="02010609060101010101" charset="-122"/>
                <a:ea typeface="仿宋" panose="02010609060101010101" charset="-122"/>
                <a:sym typeface="+mn-ea"/>
              </a:rPr>
              <a:t>”</a:t>
            </a:r>
            <a:r>
              <a:rPr lang="zh-CN" altLang="en-US" sz="2400">
                <a:latin typeface="仿宋" panose="02010609060101010101" charset="-122"/>
                <a:ea typeface="仿宋" panose="02010609060101010101" charset="-122"/>
                <a:sym typeface="+mn-ea"/>
              </a:rPr>
              <a:t>的真正认知和公开正式承认。</a:t>
            </a:r>
          </a:p>
          <a:p>
            <a:r>
              <a:rPr lang="zh-CN" altLang="en-US" sz="2400">
                <a:latin typeface="仿宋" panose="02010609060101010101" charset="-122"/>
                <a:ea typeface="仿宋" panose="02010609060101010101" charset="-122"/>
                <a:sym typeface="+mn-ea"/>
              </a:rPr>
              <a:t>改革向何处去？一个原则是坚持社会主义。</a:t>
            </a:r>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p:txBody>
          <a:bodyPr anchor="ctr"/>
          <a:lstStyle/>
          <a:p>
            <a:endParaRPr lang="zh-CN" altLang="en-US"/>
          </a:p>
        </p:txBody>
      </p:sp>
      <p:sp>
        <p:nvSpPr>
          <p:cNvPr id="89090" name="内容占位符 2"/>
          <p:cNvSpPr>
            <a:spLocks noGrp="1"/>
          </p:cNvSpPr>
          <p:nvPr>
            <p:ph idx="1"/>
          </p:nvPr>
        </p:nvSpPr>
        <p:spPr/>
        <p:txBody>
          <a:bodyPr anchor="t"/>
          <a:lstStyle/>
          <a:p>
            <a:r>
              <a:rPr lang="zh-CN" altLang="en-US" sz="2400" b="1">
                <a:latin typeface="仿宋" panose="02010609060101010101" charset="-122"/>
                <a:ea typeface="仿宋" panose="02010609060101010101" charset="-122"/>
              </a:rPr>
              <a:t>改革启动之初的中国国情</a:t>
            </a:r>
          </a:p>
          <a:p>
            <a:endParaRPr lang="zh-CN" altLang="en-US" sz="2400" b="1">
              <a:latin typeface="仿宋" panose="02010609060101010101" charset="-122"/>
              <a:ea typeface="仿宋" panose="02010609060101010101" charset="-122"/>
            </a:endParaRPr>
          </a:p>
          <a:p>
            <a:r>
              <a:rPr lang="zh-CN" altLang="en-US" sz="2400">
                <a:latin typeface="仿宋" panose="02010609060101010101" charset="-122"/>
                <a:ea typeface="仿宋" panose="02010609060101010101" charset="-122"/>
              </a:rPr>
              <a:t>所有制方面</a:t>
            </a:r>
          </a:p>
          <a:p>
            <a:r>
              <a:rPr lang="zh-CN" altLang="en-US" sz="2400">
                <a:latin typeface="仿宋" panose="02010609060101010101" charset="-122"/>
                <a:ea typeface="仿宋" panose="02010609060101010101" charset="-122"/>
              </a:rPr>
              <a:t>全民所有制和集体所有制构成。城镇个体劳动者不到15万人，其中个体商业14万人。</a:t>
            </a:r>
          </a:p>
          <a:p>
            <a:endParaRPr lang="zh-CN" altLang="en-US" sz="2400">
              <a:latin typeface="仿宋" panose="02010609060101010101" charset="-122"/>
              <a:ea typeface="仿宋" panose="02010609060101010101" charset="-122"/>
            </a:endParaRPr>
          </a:p>
        </p:txBody>
      </p:sp>
    </p:spTree>
  </p:cSld>
  <p:clrMapOvr>
    <a:masterClrMapping/>
  </p:clrMapOvr>
  <p:transition>
    <p:fade/>
  </p:transition>
</p:sld>
</file>

<file path=ppt/theme/theme1.xml><?xml version="1.0" encoding="utf-8"?>
<a:theme xmlns:a="http://schemas.openxmlformats.org/drawingml/2006/main" name="淡蓝色背景ppt模板">
  <a:themeElements>
    <a:clrScheme name="">
      <a:dk1>
        <a:srgbClr val="FFFFFF"/>
      </a:dk1>
      <a:lt1>
        <a:srgbClr val="000000"/>
      </a:lt1>
      <a:dk2>
        <a:srgbClr val="E5F1F7"/>
      </a:dk2>
      <a:lt2>
        <a:srgbClr val="125CA7"/>
      </a:lt2>
      <a:accent1>
        <a:srgbClr val="BFE7F7"/>
      </a:accent1>
      <a:accent2>
        <a:srgbClr val="54B0E2"/>
      </a:accent2>
      <a:accent3>
        <a:srgbClr val="AAAAAA"/>
      </a:accent3>
      <a:accent4>
        <a:srgbClr val="DCDCDC"/>
      </a:accent4>
      <a:accent5>
        <a:srgbClr val="DBF1FA"/>
      </a:accent5>
      <a:accent6>
        <a:srgbClr val="4B9DCA"/>
      </a:accent6>
      <a:hlink>
        <a:srgbClr val="54B0E2"/>
      </a:hlink>
      <a:folHlink>
        <a:srgbClr val="F47E3F"/>
      </a:folHlink>
    </a:clrScheme>
    <a:fontScheme nam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E5F1F7"/>
        </a:dk2>
        <a:lt2>
          <a:srgbClr val="125CA7"/>
        </a:lt2>
        <a:accent1>
          <a:srgbClr val="BFE7F7"/>
        </a:accent1>
        <a:accent2>
          <a:srgbClr val="54B0E2"/>
        </a:accent2>
        <a:accent3>
          <a:srgbClr val="AAAAAA"/>
        </a:accent3>
        <a:accent4>
          <a:srgbClr val="DCDCDC"/>
        </a:accent4>
        <a:accent5>
          <a:srgbClr val="DBF1FA"/>
        </a:accent5>
        <a:accent6>
          <a:srgbClr val="4B9DCA"/>
        </a:accent6>
        <a:hlink>
          <a:srgbClr val="54B0E2"/>
        </a:hlink>
        <a:folHlink>
          <a:srgbClr val="F47E3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Ocean</Template>
  <TotalTime>1290</TotalTime>
  <Words>23098</Words>
  <Application>Microsoft Office PowerPoint</Application>
  <PresentationFormat>全屏显示(4:3)</PresentationFormat>
  <Paragraphs>1367</Paragraphs>
  <Slides>246</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246</vt:i4>
      </vt:variant>
    </vt:vector>
  </HeadingPairs>
  <TitlesOfParts>
    <vt:vector size="256" baseType="lpstr">
      <vt:lpstr>Arial</vt:lpstr>
      <vt:lpstr>宋体</vt:lpstr>
      <vt:lpstr>仿宋</vt:lpstr>
      <vt:lpstr>微软雅黑</vt:lpstr>
      <vt:lpstr>Calibri</vt:lpstr>
      <vt:lpstr>楷体</vt:lpstr>
      <vt:lpstr>方正隶变_GBK</vt:lpstr>
      <vt:lpstr>新宋体</vt:lpstr>
      <vt:lpstr>淡蓝色背景ppt模板</vt:lpstr>
      <vt:lpstr>Equation.KSEE3</vt:lpstr>
      <vt:lpstr>毛泽东思想和中国特色社会主义理论体系 </vt:lpstr>
      <vt:lpstr>PowerPoint 演示文稿</vt:lpstr>
      <vt:lpstr>张涛老师的微课堂  如果提问题，需要老师回复，请实名，否则不于回复。 </vt:lpstr>
      <vt:lpstr>PowerPoint 演示文稿</vt:lpstr>
      <vt:lpstr>PowerPoint 演示文稿</vt:lpstr>
      <vt:lpstr>PowerPoint 演示文稿</vt:lpstr>
      <vt:lpstr>PowerPoint 演示文稿</vt:lpstr>
      <vt:lpstr>导论</vt:lpstr>
      <vt:lpstr>PowerPoint 演示文稿</vt:lpstr>
      <vt:lpstr>PowerPoint 演示文稿</vt:lpstr>
      <vt:lpstr>PowerPoint 演示文稿</vt:lpstr>
      <vt:lpstr>PowerPoint 演示文稿</vt:lpstr>
      <vt:lpstr>PowerPoint 演示文稿</vt:lpstr>
      <vt:lpstr>PowerPoint 演示文稿</vt:lpstr>
      <vt:lpstr>第一讲 马克思主义中国化两大理论成果</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第二讲 新民主主义革命理论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第三讲 社会主义改造理论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第四讲 社会主义建设道路初步探索的理论成果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第五讲  建设中国特色社会主义总依据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第六讲 社会主义本质和建设中国特色社会主义总任务 </vt:lpstr>
      <vt:lpstr>PowerPoint 演示文稿</vt:lpstr>
      <vt:lpstr>PowerPoint 演示文稿</vt:lpstr>
      <vt:lpstr>PowerPoint 演示文稿</vt:lpstr>
      <vt:lpstr>PowerPoint 演示文稿</vt:lpstr>
      <vt:lpstr>PowerPoint 演示文稿</vt:lpstr>
      <vt:lpstr>PowerPoint 演示文稿</vt:lpstr>
      <vt:lpstr> </vt:lpstr>
      <vt:lpstr>第七讲  社会主义改革开放理论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第八讲  建设中国特色社会主义总布局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第九讲  实现祖国完全统一的理论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第十讲  中国特色社会主义外交和国际战略 </vt:lpstr>
      <vt:lpstr>第十一讲 建设中国特色社会主义的根本目的和依靠力量理论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第十二讲  中国特色社会主义领导核心理论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中国共产党中央机构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企业家精神 </dc:title>
  <dc:creator>zhang</dc:creator>
  <cp:lastModifiedBy>张涛</cp:lastModifiedBy>
  <cp:revision>286</cp:revision>
  <dcterms:created xsi:type="dcterms:W3CDTF">2004-09-02T08:26:00Z</dcterms:created>
  <dcterms:modified xsi:type="dcterms:W3CDTF">2018-02-25T03:53:26Z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